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2"/>
    <p:sldId id="283" r:id="rId3"/>
    <p:sldId id="284" r:id="rId4"/>
    <p:sldId id="290" r:id="rId5"/>
    <p:sldId id="285" r:id="rId6"/>
    <p:sldId id="286" r:id="rId7"/>
    <p:sldId id="287" r:id="rId8"/>
    <p:sldId id="288" r:id="rId9"/>
    <p:sldId id="291" r:id="rId10"/>
    <p:sldId id="293" r:id="rId11"/>
    <p:sldId id="292" r:id="rId12"/>
    <p:sldId id="289" r:id="rId13"/>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p15:clr>
            <a:srgbClr val="A4A3A4"/>
          </p15:clr>
        </p15:guide>
        <p15:guide id="2" pos="383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0000"/>
    <a:srgbClr val="A20012"/>
    <a:srgbClr val="1C4885"/>
    <a:srgbClr val="4886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94660"/>
  </p:normalViewPr>
  <p:slideViewPr>
    <p:cSldViewPr snapToGrid="0">
      <p:cViewPr varScale="1">
        <p:scale>
          <a:sx n="81" d="100"/>
          <a:sy n="81" d="100"/>
        </p:scale>
        <p:origin x="672" y="62"/>
      </p:cViewPr>
      <p:guideLst>
        <p:guide orient="horz" pos="2136"/>
        <p:guide pos="383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A46FB-DBDC-4998-A3B8-E2D7290CE818}" type="datetimeFigureOut">
              <a:rPr lang="zh-CN" altLang="en-US" smtClean="0"/>
              <a:t>2022/4/27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1D2AB-D8F6-4361-80F7-BCE9DDD1A5C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t>3</a:t>
            </a:fld>
            <a:endParaRPr lang="zh-CN" altLang="en-US"/>
          </a:p>
        </p:txBody>
      </p:sp>
    </p:spTree>
    <p:extLst>
      <p:ext uri="{BB962C8B-B14F-4D97-AF65-F5344CB8AC3E}">
        <p14:creationId xmlns:p14="http://schemas.microsoft.com/office/powerpoint/2010/main" val="295713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01D2AB-D8F6-4361-80F7-BCE9DDD1A5C7}" type="slidenum">
              <a:rPr lang="zh-CN" altLang="en-US" smtClean="0"/>
              <a:t>4</a:t>
            </a:fld>
            <a:endParaRPr lang="zh-CN" altLang="en-US"/>
          </a:p>
        </p:txBody>
      </p:sp>
    </p:spTree>
    <p:extLst>
      <p:ext uri="{BB962C8B-B14F-4D97-AF65-F5344CB8AC3E}">
        <p14:creationId xmlns:p14="http://schemas.microsoft.com/office/powerpoint/2010/main" val="753207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p:txBody>
          <a:bodyPr/>
          <a:lstStyle>
            <a:lvl1pPr>
              <a:defRPr/>
            </a:lvl1pPr>
          </a:lstStyle>
          <a:p>
            <a:pPr>
              <a:defRPr/>
            </a:pPr>
            <a:fld id="{1F8D314E-D00A-4C6E-A00B-846B09FBD27F}" type="datetime1">
              <a:rPr lang="zh-CN" altLang="en-US" smtClean="0"/>
              <a:t>2022/4/27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3F9A37A-BB94-4596-930E-4FE40B9D5EAC}"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E6E158B5-598E-47F9-BD93-615B7303F63E}" type="datetime1">
              <a:rPr lang="zh-CN" altLang="en-US" smtClean="0"/>
              <a:t>2022/4/27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E316925-8EF8-4770-AA56-F99B2AF507BE}"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583B0790-2039-4BA6-8F1D-ECDBE65B9DAA}" type="datetime1">
              <a:rPr lang="zh-CN" altLang="en-US" smtClean="0"/>
              <a:t>2022/4/27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31BA6F26-07A6-4F7F-BBE7-362C3A403338}"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p:txBody>
          <a:bodyPr/>
          <a:lstStyle>
            <a:lvl1pPr>
              <a:defRPr/>
            </a:lvl1pPr>
          </a:lstStyle>
          <a:p>
            <a:pPr>
              <a:defRPr/>
            </a:pPr>
            <a:fld id="{6E29202F-D98B-40CC-90F7-0485E9F23421}" type="datetime1">
              <a:rPr lang="zh-CN" altLang="en-US" smtClean="0"/>
              <a:t>2022/4/27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4329C799-A8CE-409E-9B24-85FBC622CAD4}"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p:txBody>
          <a:bodyPr/>
          <a:lstStyle>
            <a:lvl1pPr>
              <a:defRPr/>
            </a:lvl1pPr>
          </a:lstStyle>
          <a:p>
            <a:pPr>
              <a:defRPr/>
            </a:pPr>
            <a:fld id="{0E927179-2044-49D6-A4B9-D78D77B4825D}" type="datetime1">
              <a:rPr lang="zh-CN" altLang="en-US" smtClean="0"/>
              <a:t>2022/4/27</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64644A01-BCE5-42BF-9F3E-0A743B7956BC}"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p:txBody>
          <a:bodyPr/>
          <a:lstStyle>
            <a:lvl1pPr>
              <a:defRPr/>
            </a:lvl1pPr>
          </a:lstStyle>
          <a:p>
            <a:pPr>
              <a:defRPr/>
            </a:pPr>
            <a:fld id="{478352A4-FACB-4922-91E1-B30B3AEFC9E1}" type="datetime1">
              <a:rPr lang="zh-CN" altLang="en-US" smtClean="0"/>
              <a:t>2022/4/27</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C82D18D-45C7-4CF7-8F35-DD36172847E7}"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p:txBody>
          <a:bodyPr/>
          <a:lstStyle>
            <a:lvl1pPr>
              <a:defRPr/>
            </a:lvl1pPr>
          </a:lstStyle>
          <a:p>
            <a:pPr>
              <a:defRPr/>
            </a:pPr>
            <a:fld id="{19A8A27E-BBC5-4B41-A445-1F4A9D8925B5}" type="datetime1">
              <a:rPr lang="zh-CN" altLang="en-US" smtClean="0"/>
              <a:t>2022/4/27</a:t>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DD6ADE76-6116-4D50-A096-0086DE6E1EB4}"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noChangeArrowheads="1"/>
          </p:cNvSpPr>
          <p:nvPr>
            <p:ph type="dt" sz="half" idx="10"/>
          </p:nvPr>
        </p:nvSpPr>
        <p:spPr/>
        <p:txBody>
          <a:bodyPr/>
          <a:lstStyle>
            <a:lvl1pPr>
              <a:defRPr/>
            </a:lvl1pPr>
          </a:lstStyle>
          <a:p>
            <a:pPr>
              <a:defRPr/>
            </a:pPr>
            <a:fld id="{1471F022-4C64-4C0F-BCD9-6A1F3E8806ED}" type="datetime1">
              <a:rPr lang="zh-CN" altLang="en-US" smtClean="0"/>
              <a:t>2022/4/27</a:t>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6E06208D-24CB-4B6A-8760-62BD73CA338E}"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15977F83-991E-4607-86D0-094FC5DD0A21}" type="datetime1">
              <a:rPr lang="zh-CN" altLang="en-US" smtClean="0"/>
              <a:t>2022/4/27</a:t>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ABB8F404-4D68-4CF1-A1D1-4545FFCFAAD6}" type="slidenum">
              <a:rPr lang="zh-CN" altLang="en-US"/>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B154934-AE2D-44F7-B3AC-62AA80DE831E}" type="datetime1">
              <a:rPr lang="zh-CN" altLang="en-US" smtClean="0"/>
              <a:t>2022/4/27</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7C547B9B-1766-479B-AA23-B506E2AC1262}"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p:txBody>
          <a:bodyPr/>
          <a:lstStyle>
            <a:lvl1pPr>
              <a:defRPr/>
            </a:lvl1pPr>
          </a:lstStyle>
          <a:p>
            <a:pPr>
              <a:defRPr/>
            </a:pPr>
            <a:fld id="{588EAD06-351C-4B25-815A-F9556AF54762}" type="datetime1">
              <a:rPr lang="zh-CN" altLang="en-US" smtClean="0"/>
              <a:t>2022/4/27</a:t>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83FF7BFB-756C-47A5-9D16-E669BBFD99C2}"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defRPr sz="1200">
                <a:solidFill>
                  <a:srgbClr val="898989"/>
                </a:solidFill>
              </a:defRPr>
            </a:lvl1pPr>
          </a:lstStyle>
          <a:p>
            <a:pPr>
              <a:defRPr/>
            </a:pPr>
            <a:fld id="{DCDA3588-EBCF-4D62-811C-B562E2951D89}" type="datetime1">
              <a:rPr lang="zh-CN" altLang="en-US" smtClean="0"/>
              <a:t>2022/4/27</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11234056" y="6356350"/>
            <a:ext cx="729343" cy="365125"/>
          </a:xfrm>
          <a:prstGeom prst="rect">
            <a:avLst/>
          </a:prstGeom>
          <a:noFill/>
          <a:ln>
            <a:noFill/>
          </a:ln>
        </p:spPr>
        <p:txBody>
          <a:bodyPr vert="horz" wrap="square" lIns="91440" tIns="45720" rIns="91440" bIns="45720" numCol="1" anchor="ctr" anchorCtr="0" compatLnSpc="1"/>
          <a:lstStyle>
            <a:lvl1pPr algn="ctr" eaLnBrk="1" hangingPunct="1">
              <a:defRPr sz="2400">
                <a:solidFill>
                  <a:srgbClr val="9A0000"/>
                </a:solidFill>
              </a:defRPr>
            </a:lvl1pPr>
          </a:lstStyle>
          <a:p>
            <a:fld id="{F205F109-EF71-431C-AD3A-28C87A55BB43}" type="slidenum">
              <a:rPr lang="zh-CN" altLang="en-US" smtClean="0"/>
              <a:t>‹#›</a:t>
            </a:fld>
            <a:endParaRPr lang="zh-CN" altLang="en-US" dirty="0"/>
          </a:p>
        </p:txBody>
      </p:sp>
      <p:sp>
        <p:nvSpPr>
          <p:cNvPr id="2" name="矩形 1"/>
          <p:cNvSpPr/>
          <p:nvPr userDrawn="1"/>
        </p:nvSpPr>
        <p:spPr bwMode="auto">
          <a:xfrm>
            <a:off x="10873921" y="6248401"/>
            <a:ext cx="493485" cy="609600"/>
          </a:xfrm>
          <a:prstGeom prst="rect">
            <a:avLst/>
          </a:prstGeom>
          <a:solidFill>
            <a:srgbClr val="9A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pic>
        <p:nvPicPr>
          <p:cNvPr id="3" name="图片 2"/>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22556" y="6311899"/>
            <a:ext cx="415374" cy="4095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zh.wikipedia.org/wiki/File:NFL_playoff_treezh.PNG"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086" y="384017"/>
            <a:ext cx="2921778" cy="82066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12" name="灯片编号占位符 11"/>
          <p:cNvSpPr>
            <a:spLocks noGrp="1"/>
          </p:cNvSpPr>
          <p:nvPr>
            <p:ph type="sldNum" sz="quarter" idx="12"/>
          </p:nvPr>
        </p:nvSpPr>
        <p:spPr/>
        <p:txBody>
          <a:bodyPr/>
          <a:lstStyle/>
          <a:p>
            <a:fld id="{ABB8F404-4D68-4CF1-A1D1-4545FFCFAAD6}" type="slidenum">
              <a:rPr lang="zh-CN" altLang="en-US" smtClean="0"/>
              <a:t>1</a:t>
            </a:fld>
            <a:endParaRPr lang="zh-CN" altLang="en-US"/>
          </a:p>
        </p:txBody>
      </p:sp>
      <p:sp>
        <p:nvSpPr>
          <p:cNvPr id="2" name="文本框 1">
            <a:extLst>
              <a:ext uri="{FF2B5EF4-FFF2-40B4-BE49-F238E27FC236}">
                <a16:creationId xmlns:a16="http://schemas.microsoft.com/office/drawing/2014/main" id="{732A7579-4403-4E6C-B0CF-D89972C9B0BF}"/>
              </a:ext>
            </a:extLst>
          </p:cNvPr>
          <p:cNvSpPr txBox="1"/>
          <p:nvPr/>
        </p:nvSpPr>
        <p:spPr>
          <a:xfrm>
            <a:off x="1034358" y="1823013"/>
            <a:ext cx="10123284" cy="2246769"/>
          </a:xfrm>
          <a:prstGeom prst="rect">
            <a:avLst/>
          </a:prstGeom>
          <a:noFill/>
        </p:spPr>
        <p:txBody>
          <a:bodyPr wrap="none" rtlCol="0">
            <a:spAutoFit/>
          </a:bodyPr>
          <a:lstStyle/>
          <a:p>
            <a:pPr algn="ctr"/>
            <a:r>
              <a:rPr lang="zh-CN" altLang="en-US" sz="5000" dirty="0">
                <a:latin typeface="黑体" panose="02010609060101010101" pitchFamily="49" charset="-122"/>
                <a:ea typeface="黑体" panose="02010609060101010101" pitchFamily="49" charset="-122"/>
              </a:rPr>
              <a:t>美式橄榄球与</a:t>
            </a:r>
            <a:r>
              <a:rPr lang="en-US" altLang="zh-CN" sz="5000" dirty="0">
                <a:latin typeface="黑体" panose="02010609060101010101" pitchFamily="49" charset="-122"/>
                <a:ea typeface="黑体" panose="02010609060101010101" pitchFamily="49" charset="-122"/>
              </a:rPr>
              <a:t>NFL</a:t>
            </a:r>
            <a:r>
              <a:rPr lang="zh-CN" altLang="en-US" sz="5000" dirty="0">
                <a:latin typeface="黑体" panose="02010609060101010101" pitchFamily="49" charset="-122"/>
                <a:ea typeface="黑体" panose="02010609060101010101" pitchFamily="49" charset="-122"/>
              </a:rPr>
              <a:t>职业橄榄球大联盟</a:t>
            </a:r>
            <a:endParaRPr lang="en-US" altLang="zh-CN" sz="5000" dirty="0">
              <a:latin typeface="黑体" panose="02010609060101010101" pitchFamily="49" charset="-122"/>
              <a:ea typeface="黑体" panose="02010609060101010101" pitchFamily="49" charset="-122"/>
            </a:endParaRPr>
          </a:p>
          <a:p>
            <a:pPr algn="ctr"/>
            <a:r>
              <a:rPr lang="en-US" altLang="zh-CN" sz="3000" dirty="0">
                <a:latin typeface="Bahnschrift" panose="020B0502040204020203" pitchFamily="34" charset="0"/>
              </a:rPr>
              <a:t>American Football</a:t>
            </a:r>
          </a:p>
          <a:p>
            <a:pPr algn="ctr"/>
            <a:r>
              <a:rPr lang="en-US" altLang="zh-CN" sz="3000" dirty="0">
                <a:latin typeface="Bahnschrift" panose="020B0502040204020203" pitchFamily="34" charset="0"/>
              </a:rPr>
              <a:t>&amp;</a:t>
            </a:r>
          </a:p>
          <a:p>
            <a:pPr algn="ctr"/>
            <a:r>
              <a:rPr lang="en-US" altLang="zh-CN" sz="3000" dirty="0">
                <a:latin typeface="Bahnschrift" panose="020B0502040204020203" pitchFamily="34" charset="0"/>
              </a:rPr>
              <a:t>National Football League</a:t>
            </a:r>
            <a:endParaRPr lang="zh-CN" altLang="en-US" sz="3000" dirty="0">
              <a:latin typeface="Bahnschrift" panose="020B0502040204020203" pitchFamily="34" charset="0"/>
            </a:endParaRPr>
          </a:p>
        </p:txBody>
      </p:sp>
      <p:sp>
        <p:nvSpPr>
          <p:cNvPr id="3" name="文本框 2">
            <a:extLst>
              <a:ext uri="{FF2B5EF4-FFF2-40B4-BE49-F238E27FC236}">
                <a16:creationId xmlns:a16="http://schemas.microsoft.com/office/drawing/2014/main" id="{56E8A6B4-3D1A-4187-9892-514AC8BF819C}"/>
              </a:ext>
            </a:extLst>
          </p:cNvPr>
          <p:cNvSpPr txBox="1"/>
          <p:nvPr/>
        </p:nvSpPr>
        <p:spPr>
          <a:xfrm>
            <a:off x="301658" y="5591469"/>
            <a:ext cx="3070071" cy="430887"/>
          </a:xfrm>
          <a:prstGeom prst="rect">
            <a:avLst/>
          </a:prstGeom>
          <a:noFill/>
        </p:spPr>
        <p:txBody>
          <a:bodyPr wrap="none" rtlCol="0">
            <a:spAutoFit/>
          </a:bodyPr>
          <a:lstStyle/>
          <a:p>
            <a:r>
              <a:rPr lang="zh-CN" altLang="en-US" sz="2200" dirty="0">
                <a:solidFill>
                  <a:schemeClr val="bg1"/>
                </a:solidFill>
              </a:rPr>
              <a:t>汇报人：谢书妍 赵柏清</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现存问题</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5">
            <a:extLst>
              <a:ext uri="{FF2B5EF4-FFF2-40B4-BE49-F238E27FC236}">
                <a16:creationId xmlns:a16="http://schemas.microsoft.com/office/drawing/2014/main" id="{9C87E17C-BCAF-4B79-AA64-0471C5C7F809}"/>
              </a:ext>
            </a:extLst>
          </p:cNvPr>
          <p:cNvSpPr txBox="1"/>
          <p:nvPr/>
        </p:nvSpPr>
        <p:spPr>
          <a:xfrm>
            <a:off x="2516563" y="623888"/>
            <a:ext cx="7158873" cy="6514604"/>
          </a:xfrm>
          <a:prstGeom prst="rect">
            <a:avLst/>
          </a:prstGeom>
          <a:noFill/>
        </p:spPr>
        <p:txBody>
          <a:bodyPr wrap="square" rtlCol="0">
            <a:spAutoFit/>
          </a:bodyPr>
          <a:lstStyle/>
          <a:p>
            <a:r>
              <a:rPr lang="en-US" altLang="zh-CN" sz="3000" b="1" dirty="0">
                <a:latin typeface="黑体" panose="02010609060101010101" pitchFamily="49" charset="-122"/>
                <a:ea typeface="黑体" panose="02010609060101010101" pitchFamily="49" charset="-122"/>
                <a:cs typeface="宋体" panose="02010600030101010101" pitchFamily="2" charset="-122"/>
              </a:rPr>
              <a:t>·</a:t>
            </a:r>
            <a:r>
              <a:rPr lang="zh-CN" altLang="en-US" sz="3000" b="1" dirty="0">
                <a:effectLst/>
                <a:latin typeface="黑体" panose="02010609060101010101" pitchFamily="49" charset="-122"/>
                <a:ea typeface="黑体" panose="02010609060101010101" pitchFamily="49" charset="-122"/>
                <a:cs typeface="宋体" panose="02010600030101010101" pitchFamily="2" charset="-122"/>
              </a:rPr>
              <a:t>版权与收视率问题</a:t>
            </a:r>
            <a:endParaRPr lang="en-US" altLang="zh-CN" sz="3000" b="1" dirty="0">
              <a:latin typeface="黑体" panose="02010609060101010101" pitchFamily="49" charset="-122"/>
              <a:ea typeface="黑体" panose="02010609060101010101" pitchFamily="49" charset="-122"/>
              <a:cs typeface="宋体" panose="02010600030101010101" pitchFamily="2" charset="-122"/>
            </a:endParaRPr>
          </a:p>
          <a:p>
            <a:endParaRPr lang="en-US" altLang="zh-CN" sz="3000" b="1"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19</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官方正式宣布与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CBS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ESPN/ABC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以及亚马逊达成了一项为期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年的转播协议。新的版权周期将从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2023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年开始生效，延续至</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2033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该合同的总价值超过了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1130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亿美元，平均每年的版权价值超过了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亿美元。与当前的版权合同相比，价格几乎翻了一倍。</a:t>
            </a:r>
          </a:p>
          <a:p>
            <a:pPr>
              <a:spcBef>
                <a:spcPts val="1000"/>
              </a:spcBef>
            </a:pPr>
            <a:r>
              <a:rPr lang="en-US" altLang="zh-CN" sz="1800" dirty="0">
                <a:effectLst/>
                <a:latin typeface="等线" panose="02010600030101010101" pitchFamily="2" charset="-122"/>
                <a:cs typeface="Times New Roman" panose="02020603050405020304" pitchFamily="18" charset="0"/>
              </a:rPr>
              <a:t>NFL</a:t>
            </a:r>
            <a:r>
              <a:rPr lang="zh-CN" altLang="zh-CN" sz="1800" dirty="0">
                <a:effectLst/>
                <a:ea typeface="等线" panose="02010600030101010101" pitchFamily="2" charset="-122"/>
                <a:cs typeface="Times New Roman" panose="02020603050405020304" pitchFamily="18" charset="0"/>
              </a:rPr>
              <a:t>与转播机构之间并不是简单的买卖关系，而是合作共生的伙伴关系。从</a:t>
            </a:r>
            <a:r>
              <a:rPr lang="en-US" altLang="zh-CN" sz="1800" dirty="0">
                <a:effectLst/>
                <a:ea typeface="等线" panose="02010600030101010101" pitchFamily="2" charset="-122"/>
                <a:cs typeface="Times New Roman" panose="02020603050405020304" pitchFamily="18" charset="0"/>
              </a:rPr>
              <a:t>1998</a:t>
            </a:r>
            <a:r>
              <a:rPr lang="zh-CN" altLang="zh-CN" sz="1800" dirty="0">
                <a:effectLst/>
                <a:ea typeface="等线" panose="02010600030101010101" pitchFamily="2" charset="-122"/>
                <a:cs typeface="Times New Roman" panose="02020603050405020304" pitchFamily="18" charset="0"/>
              </a:rPr>
              <a:t>年开始，</a:t>
            </a:r>
            <a:r>
              <a:rPr lang="en-US" altLang="zh-CN" sz="1800" dirty="0">
                <a:effectLst/>
                <a:ea typeface="等线" panose="02010600030101010101" pitchFamily="2" charset="-122"/>
                <a:cs typeface="Times New Roman" panose="02020603050405020304" pitchFamily="18" charset="0"/>
              </a:rPr>
              <a:t>NFL</a:t>
            </a:r>
            <a:r>
              <a:rPr lang="zh-CN" altLang="zh-CN" sz="1800" dirty="0">
                <a:effectLst/>
                <a:ea typeface="等线" panose="02010600030101010101" pitchFamily="2" charset="-122"/>
                <a:cs typeface="Times New Roman" panose="02020603050405020304" pitchFamily="18" charset="0"/>
              </a:rPr>
              <a:t>所签的版权合同都是长约，分别是</a:t>
            </a:r>
            <a:r>
              <a:rPr lang="en-US" altLang="zh-CN" sz="1800" dirty="0">
                <a:effectLst/>
                <a:ea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年、</a:t>
            </a:r>
            <a:r>
              <a:rPr lang="en-US" altLang="zh-CN" sz="1800" dirty="0">
                <a:effectLst/>
                <a:ea typeface="等线" panose="02010600030101010101" pitchFamily="2" charset="-122"/>
                <a:cs typeface="Times New Roman" panose="02020603050405020304" pitchFamily="18" charset="0"/>
              </a:rPr>
              <a:t>8</a:t>
            </a:r>
            <a:r>
              <a:rPr lang="zh-CN" altLang="zh-CN" sz="1800" dirty="0">
                <a:effectLst/>
                <a:ea typeface="等线" panose="02010600030101010101" pitchFamily="2" charset="-122"/>
                <a:cs typeface="Times New Roman" panose="02020603050405020304" pitchFamily="18" charset="0"/>
              </a:rPr>
              <a:t>年和</a:t>
            </a:r>
            <a:r>
              <a:rPr lang="en-US" altLang="zh-CN" sz="1800" dirty="0">
                <a:effectLst/>
                <a:ea typeface="等线" panose="02010600030101010101" pitchFamily="2" charset="-122"/>
                <a:cs typeface="Times New Roman" panose="02020603050405020304" pitchFamily="18" charset="0"/>
              </a:rPr>
              <a:t>9</a:t>
            </a:r>
            <a:r>
              <a:rPr lang="zh-CN" altLang="zh-CN" sz="1800" dirty="0">
                <a:effectLst/>
                <a:ea typeface="等线" panose="02010600030101010101" pitchFamily="2" charset="-122"/>
                <a:cs typeface="Times New Roman" panose="02020603050405020304" pitchFamily="18" charset="0"/>
              </a:rPr>
              <a:t>年。新的版权周期则长达</a:t>
            </a:r>
            <a:r>
              <a:rPr lang="en-US" altLang="zh-CN" sz="1800" dirty="0">
                <a:effectLst/>
                <a:ea typeface="等线" panose="02010600030101010101" pitchFamily="2" charset="-122"/>
                <a:cs typeface="Times New Roman" panose="02020603050405020304" pitchFamily="18" charset="0"/>
              </a:rPr>
              <a:t>11</a:t>
            </a:r>
            <a:r>
              <a:rPr lang="zh-CN" altLang="zh-CN" sz="1800" dirty="0">
                <a:effectLst/>
                <a:ea typeface="等线" panose="02010600030101010101" pitchFamily="2" charset="-122"/>
                <a:cs typeface="Times New Roman" panose="02020603050405020304" pitchFamily="18" charset="0"/>
              </a:rPr>
              <a:t>年</a:t>
            </a:r>
            <a:r>
              <a:rPr lang="zh-CN" altLang="en-US"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pPr>
              <a:spcBef>
                <a:spcPts val="1000"/>
              </a:spcBef>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在新的版权协议中，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CBS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ESPN/ABC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的转播协议中均包含了流媒体转播权。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ESPN+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Paramount+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CBS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Tubi</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Peacock</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）等互联网平台均拥有相应赛事的转播权。这表明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致力于通过提供更多元的赛事转播权，帮助传统媒体巨头们适应全新的数字媒体环境。此外，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也积极拥抱互联网媒体平台，给予了亚马逊周四夜赛的独播权。这是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转播史上的一个巨大转变。作为新协议的一部分，亚马逊还获得了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每周原创节目的转播权，以及比赛集锦转播权。</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000"/>
              </a:spcBef>
            </a:pPr>
            <a:r>
              <a:rPr lang="zh-CN" altLang="en-US" kern="100" dirty="0">
                <a:latin typeface="等线" panose="02010600030101010101" pitchFamily="2" charset="-122"/>
                <a:ea typeface="等线" panose="02010600030101010101" pitchFamily="2" charset="-122"/>
                <a:cs typeface="Times New Roman" panose="02020603050405020304" pitchFamily="18" charset="0"/>
              </a:rPr>
              <a:t>多元化的版权包</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000"/>
              </a:spcBef>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211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80659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现存问题</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中国高校开展美式橄榄球运动的困境</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
            <a:extLst>
              <a:ext uri="{FF2B5EF4-FFF2-40B4-BE49-F238E27FC236}">
                <a16:creationId xmlns:a16="http://schemas.microsoft.com/office/drawing/2014/main" id="{F30896E4-20BE-4C56-A853-F90625187108}"/>
              </a:ext>
            </a:extLst>
          </p:cNvPr>
          <p:cNvSpPr txBox="1"/>
          <p:nvPr/>
        </p:nvSpPr>
        <p:spPr>
          <a:xfrm>
            <a:off x="4403692" y="2026052"/>
            <a:ext cx="3384616" cy="2805896"/>
          </a:xfrm>
          <a:prstGeom prst="rect">
            <a:avLst/>
          </a:prstGeom>
          <a:noFill/>
        </p:spPr>
        <p:txBody>
          <a:bodyPr wrap="square" rtlCol="0">
            <a:spAutoFit/>
          </a:bodyPr>
          <a:lstStyle/>
          <a:p>
            <a:r>
              <a:rPr lang="en-US" altLang="zh-CN" sz="3000" b="1" dirty="0">
                <a:latin typeface="黑体" panose="02010609060101010101" pitchFamily="49" charset="-122"/>
                <a:ea typeface="黑体" panose="02010609060101010101" pitchFamily="49" charset="-122"/>
                <a:cs typeface="宋体" panose="02010600030101010101" pitchFamily="2" charset="-122"/>
              </a:rPr>
              <a:t>·</a:t>
            </a:r>
            <a:r>
              <a:rPr lang="zh-CN" altLang="en-US" sz="3000" b="1" dirty="0">
                <a:effectLst/>
                <a:latin typeface="黑体" panose="02010609060101010101" pitchFamily="49" charset="-122"/>
                <a:ea typeface="黑体" panose="02010609060101010101" pitchFamily="49" charset="-122"/>
                <a:cs typeface="宋体" panose="02010600030101010101" pitchFamily="2" charset="-122"/>
              </a:rPr>
              <a:t>财力困境</a:t>
            </a:r>
            <a:endParaRPr lang="en-US" altLang="zh-CN" sz="3000" b="1" dirty="0">
              <a:effectLst/>
              <a:latin typeface="黑体" panose="02010609060101010101" pitchFamily="49" charset="-122"/>
              <a:ea typeface="黑体" panose="02010609060101010101" pitchFamily="49" charset="-122"/>
              <a:cs typeface="宋体" panose="02010600030101010101" pitchFamily="2" charset="-122"/>
            </a:endParaRPr>
          </a:p>
          <a:p>
            <a:endParaRPr lang="en-US" altLang="zh-CN" sz="3000" b="1" dirty="0">
              <a:latin typeface="黑体" panose="02010609060101010101" pitchFamily="49" charset="-122"/>
              <a:ea typeface="黑体" panose="02010609060101010101" pitchFamily="49" charset="-122"/>
              <a:cs typeface="宋体" panose="02010600030101010101" pitchFamily="2" charset="-122"/>
            </a:endParaRPr>
          </a:p>
          <a:p>
            <a:r>
              <a:rPr lang="en-US" altLang="zh-CN" sz="3000" b="1"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3000" b="1" kern="100" dirty="0">
                <a:effectLst/>
                <a:latin typeface="黑体" panose="02010609060101010101" pitchFamily="49" charset="-122"/>
                <a:ea typeface="黑体" panose="02010609060101010101" pitchFamily="49" charset="-122"/>
                <a:cs typeface="Times New Roman" panose="02020603050405020304" pitchFamily="18" charset="0"/>
              </a:rPr>
              <a:t>人才困境</a:t>
            </a:r>
            <a:endParaRPr lang="en-US" altLang="zh-CN" sz="3000" b="1" kern="100" dirty="0">
              <a:effectLst/>
              <a:latin typeface="黑体" panose="02010609060101010101" pitchFamily="49" charset="-122"/>
              <a:ea typeface="黑体" panose="02010609060101010101" pitchFamily="49" charset="-122"/>
              <a:cs typeface="Times New Roman" panose="02020603050405020304" pitchFamily="18" charset="0"/>
            </a:endParaRPr>
          </a:p>
          <a:p>
            <a:endParaRPr lang="en-US" altLang="zh-CN" sz="3000" b="1" kern="100" dirty="0">
              <a:effectLst/>
              <a:latin typeface="黑体" panose="02010609060101010101" pitchFamily="49" charset="-122"/>
              <a:ea typeface="黑体" panose="02010609060101010101" pitchFamily="49" charset="-122"/>
              <a:cs typeface="Times New Roman" panose="02020603050405020304" pitchFamily="18" charset="0"/>
            </a:endParaRPr>
          </a:p>
          <a:p>
            <a:r>
              <a:rPr lang="en-US" altLang="zh-CN" sz="3000" b="1" kern="100" dirty="0">
                <a:latin typeface="黑体" panose="02010609060101010101" pitchFamily="49" charset="-122"/>
                <a:ea typeface="黑体" panose="02010609060101010101" pitchFamily="49" charset="-122"/>
                <a:cs typeface="Times New Roman" panose="02020603050405020304" pitchFamily="18" charset="0"/>
              </a:rPr>
              <a:t>·</a:t>
            </a:r>
            <a:r>
              <a:rPr lang="zh-CN" altLang="en-US" sz="3000" b="1" kern="100" dirty="0">
                <a:latin typeface="黑体" panose="02010609060101010101" pitchFamily="49" charset="-122"/>
                <a:ea typeface="黑体" panose="02010609060101010101" pitchFamily="49" charset="-122"/>
                <a:cs typeface="Times New Roman" panose="02020603050405020304" pitchFamily="18" charset="0"/>
              </a:rPr>
              <a:t>赛事困境</a:t>
            </a:r>
            <a:endParaRPr lang="en-US" altLang="zh-CN" sz="3000" b="1" kern="100" dirty="0">
              <a:effectLst/>
              <a:latin typeface="黑体" panose="02010609060101010101" pitchFamily="49" charset="-122"/>
              <a:ea typeface="黑体" panose="02010609060101010101" pitchFamily="49" charset="-122"/>
              <a:cs typeface="Times New Roman" panose="02020603050405020304" pitchFamily="18" charset="0"/>
            </a:endParaRPr>
          </a:p>
          <a:p>
            <a:pPr>
              <a:spcBef>
                <a:spcPts val="1000"/>
              </a:spcBef>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561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矩形 6"/>
          <p:cNvSpPr>
            <a:spLocks noChangeArrowheads="1"/>
          </p:cNvSpPr>
          <p:nvPr/>
        </p:nvSpPr>
        <p:spPr bwMode="auto">
          <a:xfrm>
            <a:off x="0" y="4902200"/>
            <a:ext cx="12192000" cy="195580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dirty="0">
              <a:solidFill>
                <a:srgbClr val="FFFFFF"/>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086" y="384017"/>
            <a:ext cx="2921778" cy="820669"/>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6342" y="3195847"/>
            <a:ext cx="5260154" cy="3412704"/>
          </a:xfrm>
          <a:prstGeom prst="rect">
            <a:avLst/>
          </a:prstGeom>
        </p:spPr>
      </p:pic>
      <p:sp>
        <p:nvSpPr>
          <p:cNvPr id="12" name="灯片编号占位符 11"/>
          <p:cNvSpPr>
            <a:spLocks noGrp="1"/>
          </p:cNvSpPr>
          <p:nvPr>
            <p:ph type="sldNum" sz="quarter" idx="12"/>
          </p:nvPr>
        </p:nvSpPr>
        <p:spPr/>
        <p:txBody>
          <a:bodyPr/>
          <a:lstStyle/>
          <a:p>
            <a:fld id="{ABB8F404-4D68-4CF1-A1D1-4545FFCFAAD6}" type="slidenum">
              <a:rPr lang="zh-CN" altLang="en-US" smtClean="0"/>
              <a:t>12</a:t>
            </a:fld>
            <a:endParaRPr lang="zh-CN" altLang="en-US"/>
          </a:p>
        </p:txBody>
      </p:sp>
      <p:sp>
        <p:nvSpPr>
          <p:cNvPr id="2" name="文本框 1">
            <a:extLst>
              <a:ext uri="{FF2B5EF4-FFF2-40B4-BE49-F238E27FC236}">
                <a16:creationId xmlns:a16="http://schemas.microsoft.com/office/drawing/2014/main" id="{732A7579-4403-4E6C-B0CF-D89972C9B0BF}"/>
              </a:ext>
            </a:extLst>
          </p:cNvPr>
          <p:cNvSpPr txBox="1"/>
          <p:nvPr/>
        </p:nvSpPr>
        <p:spPr>
          <a:xfrm>
            <a:off x="4781377" y="2413337"/>
            <a:ext cx="2629246" cy="1015663"/>
          </a:xfrm>
          <a:prstGeom prst="rect">
            <a:avLst/>
          </a:prstGeom>
          <a:noFill/>
        </p:spPr>
        <p:txBody>
          <a:bodyPr wrap="none" rtlCol="0">
            <a:spAutoFit/>
          </a:bodyPr>
          <a:lstStyle/>
          <a:p>
            <a:pPr algn="ctr"/>
            <a:r>
              <a:rPr lang="en-US" altLang="zh-CN" sz="6000" b="1" dirty="0">
                <a:latin typeface="Bahnschrift" panose="020B0502040204020203" pitchFamily="34" charset="0"/>
                <a:ea typeface="黑体" panose="02010609060101010101" pitchFamily="49" charset="-122"/>
              </a:rPr>
              <a:t>Thanks</a:t>
            </a:r>
            <a:endParaRPr lang="zh-CN" altLang="en-US" sz="6000" b="1" dirty="0">
              <a:latin typeface="Bahnschrift" panose="020B0502040204020203" pitchFamily="34" charset="0"/>
            </a:endParaRPr>
          </a:p>
        </p:txBody>
      </p:sp>
    </p:spTree>
    <p:extLst>
      <p:ext uri="{BB962C8B-B14F-4D97-AF65-F5344CB8AC3E}">
        <p14:creationId xmlns:p14="http://schemas.microsoft.com/office/powerpoint/2010/main" val="3752999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4" name="直接连接符 3">
            <a:extLst>
              <a:ext uri="{FF2B5EF4-FFF2-40B4-BE49-F238E27FC236}">
                <a16:creationId xmlns:a16="http://schemas.microsoft.com/office/drawing/2014/main" id="{CAE86713-50EA-4F4A-AD60-25AE232B5540}"/>
              </a:ext>
            </a:extLst>
          </p:cNvPr>
          <p:cNvCxnSpPr>
            <a:cxnSpLocks/>
            <a:stCxn id="10" idx="0"/>
          </p:cNvCxnSpPr>
          <p:nvPr/>
        </p:nvCxnSpPr>
        <p:spPr>
          <a:xfrm>
            <a:off x="4581886" y="1182805"/>
            <a:ext cx="0" cy="5490147"/>
          </a:xfrm>
          <a:prstGeom prst="line">
            <a:avLst/>
          </a:prstGeom>
          <a:ln w="19050">
            <a:solidFill>
              <a:schemeClr val="accent3">
                <a:lumMod val="40000"/>
                <a:lumOff val="60000"/>
              </a:schemeClr>
            </a:solidFill>
          </a:ln>
        </p:spPr>
        <p:style>
          <a:lnRef idx="1">
            <a:schemeClr val="accent3"/>
          </a:lnRef>
          <a:fillRef idx="0">
            <a:schemeClr val="accent3"/>
          </a:fillRef>
          <a:effectRef idx="0">
            <a:schemeClr val="accent3"/>
          </a:effectRef>
          <a:fontRef idx="minor">
            <a:schemeClr val="tx1"/>
          </a:fontRef>
        </p:style>
      </p:cxnSp>
      <p:grpSp>
        <p:nvGrpSpPr>
          <p:cNvPr id="5" name="组 3">
            <a:extLst>
              <a:ext uri="{FF2B5EF4-FFF2-40B4-BE49-F238E27FC236}">
                <a16:creationId xmlns:a16="http://schemas.microsoft.com/office/drawing/2014/main" id="{FEF1AA0C-B879-440B-B46B-A4FE5F1BBB34}"/>
              </a:ext>
            </a:extLst>
          </p:cNvPr>
          <p:cNvGrpSpPr/>
          <p:nvPr/>
        </p:nvGrpSpPr>
        <p:grpSpPr>
          <a:xfrm>
            <a:off x="4464402" y="1862262"/>
            <a:ext cx="2819433" cy="461665"/>
            <a:chOff x="9256462" y="2930616"/>
            <a:chExt cx="2819433" cy="461665"/>
          </a:xfrm>
        </p:grpSpPr>
        <p:sp>
          <p:nvSpPr>
            <p:cNvPr id="6" name="椭圆 5">
              <a:extLst>
                <a:ext uri="{FF2B5EF4-FFF2-40B4-BE49-F238E27FC236}">
                  <a16:creationId xmlns:a16="http://schemas.microsoft.com/office/drawing/2014/main" id="{2E23407E-D8E2-4E56-AB3D-82557DD45158}"/>
                </a:ext>
              </a:extLst>
            </p:cNvPr>
            <p:cNvSpPr/>
            <p:nvPr/>
          </p:nvSpPr>
          <p:spPr>
            <a:xfrm>
              <a:off x="9256462" y="3071027"/>
              <a:ext cx="206375" cy="227013"/>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5525278-68EF-422B-93CB-B01CDFE039D6}"/>
                </a:ext>
              </a:extLst>
            </p:cNvPr>
            <p:cNvSpPr txBox="1"/>
            <p:nvPr/>
          </p:nvSpPr>
          <p:spPr>
            <a:xfrm>
              <a:off x="9642123" y="2930616"/>
              <a:ext cx="2433772" cy="461665"/>
            </a:xfrm>
            <a:prstGeom prst="rect">
              <a:avLst/>
            </a:prstGeom>
            <a:noFill/>
          </p:spPr>
          <p:txBody>
            <a:bodyPr vert="horz"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美式橄榄球规则</a:t>
              </a:r>
            </a:p>
          </p:txBody>
        </p:sp>
      </p:grpSp>
      <p:grpSp>
        <p:nvGrpSpPr>
          <p:cNvPr id="8" name="组 20">
            <a:extLst>
              <a:ext uri="{FF2B5EF4-FFF2-40B4-BE49-F238E27FC236}">
                <a16:creationId xmlns:a16="http://schemas.microsoft.com/office/drawing/2014/main" id="{D606501A-D203-45BE-8C32-27DB0C66FD1D}"/>
              </a:ext>
            </a:extLst>
          </p:cNvPr>
          <p:cNvGrpSpPr/>
          <p:nvPr/>
        </p:nvGrpSpPr>
        <p:grpSpPr>
          <a:xfrm>
            <a:off x="4407896" y="1099936"/>
            <a:ext cx="1260176" cy="465647"/>
            <a:chOff x="332453" y="1805021"/>
            <a:chExt cx="1260176" cy="465647"/>
          </a:xfrm>
        </p:grpSpPr>
        <p:sp>
          <p:nvSpPr>
            <p:cNvPr id="9" name="文本框 8">
              <a:extLst>
                <a:ext uri="{FF2B5EF4-FFF2-40B4-BE49-F238E27FC236}">
                  <a16:creationId xmlns:a16="http://schemas.microsoft.com/office/drawing/2014/main" id="{EBDB28DA-4462-47CC-9E28-BD967139F569}"/>
                </a:ext>
              </a:extLst>
            </p:cNvPr>
            <p:cNvSpPr txBox="1"/>
            <p:nvPr/>
          </p:nvSpPr>
          <p:spPr>
            <a:xfrm>
              <a:off x="792410" y="1805021"/>
              <a:ext cx="800219" cy="461665"/>
            </a:xfrm>
            <a:prstGeom prst="rect">
              <a:avLst/>
            </a:prstGeom>
            <a:noFill/>
          </p:spPr>
          <p:txBody>
            <a:bodyPr vert="horz" wrap="none" rtlCol="0">
              <a:spAutoFit/>
            </a:bodyPr>
            <a:lstStyle/>
            <a:p>
              <a:r>
                <a:rPr lang="zh-CN" altLang="en-US" sz="2400" b="1" dirty="0">
                  <a:solidFill>
                    <a:schemeClr val="bg1">
                      <a:lumMod val="50000"/>
                    </a:schemeClr>
                  </a:solidFill>
                  <a:latin typeface="微软雅黑" panose="020B0503020204020204" charset="-122"/>
                  <a:ea typeface="微软雅黑" panose="020B0503020204020204" charset="-122"/>
                </a:rPr>
                <a:t>目录</a:t>
              </a:r>
            </a:p>
          </p:txBody>
        </p:sp>
        <p:sp>
          <p:nvSpPr>
            <p:cNvPr id="10" name="椭圆 9">
              <a:extLst>
                <a:ext uri="{FF2B5EF4-FFF2-40B4-BE49-F238E27FC236}">
                  <a16:creationId xmlns:a16="http://schemas.microsoft.com/office/drawing/2014/main" id="{B23D7094-8625-4FC9-A06D-2E83EC7AB661}"/>
                </a:ext>
              </a:extLst>
            </p:cNvPr>
            <p:cNvSpPr/>
            <p:nvPr/>
          </p:nvSpPr>
          <p:spPr>
            <a:xfrm>
              <a:off x="332453" y="1887890"/>
              <a:ext cx="347980" cy="382778"/>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 8">
            <a:extLst>
              <a:ext uri="{FF2B5EF4-FFF2-40B4-BE49-F238E27FC236}">
                <a16:creationId xmlns:a16="http://schemas.microsoft.com/office/drawing/2014/main" id="{44C139B4-A978-428C-B193-AF9AE7A7CD09}"/>
              </a:ext>
            </a:extLst>
          </p:cNvPr>
          <p:cNvGrpSpPr/>
          <p:nvPr/>
        </p:nvGrpSpPr>
        <p:grpSpPr>
          <a:xfrm>
            <a:off x="4464402" y="2578421"/>
            <a:ext cx="2819433" cy="461665"/>
            <a:chOff x="9256462" y="2930616"/>
            <a:chExt cx="2819433" cy="461665"/>
          </a:xfrm>
        </p:grpSpPr>
        <p:sp>
          <p:nvSpPr>
            <p:cNvPr id="12" name="椭圆 11">
              <a:extLst>
                <a:ext uri="{FF2B5EF4-FFF2-40B4-BE49-F238E27FC236}">
                  <a16:creationId xmlns:a16="http://schemas.microsoft.com/office/drawing/2014/main" id="{83285CE5-BF26-4501-9E8E-4AC2261AC440}"/>
                </a:ext>
              </a:extLst>
            </p:cNvPr>
            <p:cNvSpPr/>
            <p:nvPr/>
          </p:nvSpPr>
          <p:spPr>
            <a:xfrm>
              <a:off x="9256462" y="3071027"/>
              <a:ext cx="206375" cy="227013"/>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9F53331-08CC-41CB-AD5B-4134EFABC3F4}"/>
                </a:ext>
              </a:extLst>
            </p:cNvPr>
            <p:cNvSpPr txBox="1"/>
            <p:nvPr/>
          </p:nvSpPr>
          <p:spPr>
            <a:xfrm>
              <a:off x="9642123" y="2930616"/>
              <a:ext cx="2433772" cy="461665"/>
            </a:xfrm>
            <a:prstGeom prst="rect">
              <a:avLst/>
            </a:prstGeom>
            <a:noFill/>
          </p:spPr>
          <p:txBody>
            <a:bodyPr vert="horz" wrap="square" rtlCol="0">
              <a:spAutoFit/>
            </a:bodyPr>
            <a:lstStyle/>
            <a:p>
              <a:r>
                <a:rPr lang="en-US" altLang="zh-CN" sz="2400" dirty="0">
                  <a:solidFill>
                    <a:schemeClr val="bg1">
                      <a:lumMod val="65000"/>
                    </a:schemeClr>
                  </a:solidFill>
                  <a:latin typeface="微软雅黑" panose="020B0503020204020204" charset="-122"/>
                  <a:ea typeface="微软雅黑" panose="020B0503020204020204" charset="-122"/>
                </a:rPr>
                <a:t>NFL</a:t>
              </a:r>
              <a:r>
                <a:rPr lang="zh-CN" altLang="en-US" sz="2400" dirty="0">
                  <a:solidFill>
                    <a:schemeClr val="bg1">
                      <a:lumMod val="65000"/>
                    </a:schemeClr>
                  </a:solidFill>
                  <a:latin typeface="微软雅黑" panose="020B0503020204020204" charset="-122"/>
                  <a:ea typeface="微软雅黑" panose="020B0503020204020204" charset="-122"/>
                </a:rPr>
                <a:t>联赛结构</a:t>
              </a:r>
            </a:p>
          </p:txBody>
        </p:sp>
      </p:grpSp>
      <p:grpSp>
        <p:nvGrpSpPr>
          <p:cNvPr id="14" name="组 11">
            <a:extLst>
              <a:ext uri="{FF2B5EF4-FFF2-40B4-BE49-F238E27FC236}">
                <a16:creationId xmlns:a16="http://schemas.microsoft.com/office/drawing/2014/main" id="{272C44A4-7218-4BBE-9A8C-AD4DC9B68AA5}"/>
              </a:ext>
            </a:extLst>
          </p:cNvPr>
          <p:cNvGrpSpPr/>
          <p:nvPr/>
        </p:nvGrpSpPr>
        <p:grpSpPr>
          <a:xfrm>
            <a:off x="4464402" y="3294581"/>
            <a:ext cx="3161883" cy="461665"/>
            <a:chOff x="9256462" y="2930617"/>
            <a:chExt cx="3161883" cy="461665"/>
          </a:xfrm>
        </p:grpSpPr>
        <p:sp>
          <p:nvSpPr>
            <p:cNvPr id="15" name="椭圆 14">
              <a:extLst>
                <a:ext uri="{FF2B5EF4-FFF2-40B4-BE49-F238E27FC236}">
                  <a16:creationId xmlns:a16="http://schemas.microsoft.com/office/drawing/2014/main" id="{A7C09304-2046-41E2-A5E3-3DA1E8AE65D3}"/>
                </a:ext>
              </a:extLst>
            </p:cNvPr>
            <p:cNvSpPr/>
            <p:nvPr/>
          </p:nvSpPr>
          <p:spPr>
            <a:xfrm>
              <a:off x="9256462" y="3071027"/>
              <a:ext cx="206375" cy="227013"/>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83C3D18-AA56-409B-B2E4-195CD945F60B}"/>
                </a:ext>
              </a:extLst>
            </p:cNvPr>
            <p:cNvSpPr txBox="1"/>
            <p:nvPr/>
          </p:nvSpPr>
          <p:spPr>
            <a:xfrm>
              <a:off x="9642123" y="2930617"/>
              <a:ext cx="2776222" cy="461665"/>
            </a:xfrm>
            <a:prstGeom prst="rect">
              <a:avLst/>
            </a:prstGeom>
            <a:noFill/>
          </p:spPr>
          <p:txBody>
            <a:bodyPr vert="horz"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重要赛事：超级碗</a:t>
              </a:r>
            </a:p>
          </p:txBody>
        </p:sp>
      </p:grpSp>
      <p:grpSp>
        <p:nvGrpSpPr>
          <p:cNvPr id="17" name="组 14">
            <a:extLst>
              <a:ext uri="{FF2B5EF4-FFF2-40B4-BE49-F238E27FC236}">
                <a16:creationId xmlns:a16="http://schemas.microsoft.com/office/drawing/2014/main" id="{B62C3F8A-C7CE-4084-943D-5529A36E2FC3}"/>
              </a:ext>
            </a:extLst>
          </p:cNvPr>
          <p:cNvGrpSpPr/>
          <p:nvPr/>
        </p:nvGrpSpPr>
        <p:grpSpPr>
          <a:xfrm>
            <a:off x="4464402" y="4010739"/>
            <a:ext cx="6498969" cy="461665"/>
            <a:chOff x="9256462" y="2930616"/>
            <a:chExt cx="6498969" cy="461665"/>
          </a:xfrm>
        </p:grpSpPr>
        <p:sp>
          <p:nvSpPr>
            <p:cNvPr id="18" name="椭圆 17">
              <a:extLst>
                <a:ext uri="{FF2B5EF4-FFF2-40B4-BE49-F238E27FC236}">
                  <a16:creationId xmlns:a16="http://schemas.microsoft.com/office/drawing/2014/main" id="{F913931C-E668-4D52-932B-B48C27061C35}"/>
                </a:ext>
              </a:extLst>
            </p:cNvPr>
            <p:cNvSpPr/>
            <p:nvPr/>
          </p:nvSpPr>
          <p:spPr>
            <a:xfrm>
              <a:off x="9256462" y="3071027"/>
              <a:ext cx="206375" cy="227013"/>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13D305AD-997F-4412-8712-24791E81A98D}"/>
                </a:ext>
              </a:extLst>
            </p:cNvPr>
            <p:cNvSpPr txBox="1"/>
            <p:nvPr/>
          </p:nvSpPr>
          <p:spPr>
            <a:xfrm>
              <a:off x="9642123" y="2930616"/>
              <a:ext cx="6113308" cy="461665"/>
            </a:xfrm>
            <a:prstGeom prst="rect">
              <a:avLst/>
            </a:prstGeom>
            <a:noFill/>
          </p:spPr>
          <p:txBody>
            <a:bodyPr vert="horz"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典型球队：洛杉矶公羊队</a:t>
              </a:r>
              <a:r>
                <a:rPr lang="en-US" altLang="zh-CN" sz="2400" dirty="0">
                  <a:solidFill>
                    <a:schemeClr val="bg1">
                      <a:lumMod val="65000"/>
                    </a:schemeClr>
                  </a:solidFill>
                  <a:latin typeface="微软雅黑" panose="020B0503020204020204" charset="-122"/>
                  <a:ea typeface="微软雅黑" panose="020B0503020204020204" charset="-122"/>
                </a:rPr>
                <a:t>&amp;</a:t>
              </a:r>
              <a:r>
                <a:rPr lang="zh-CN" altLang="en-US" sz="2400" dirty="0">
                  <a:solidFill>
                    <a:schemeClr val="bg1">
                      <a:lumMod val="65000"/>
                    </a:schemeClr>
                  </a:solidFill>
                  <a:latin typeface="微软雅黑" panose="020B0503020204020204" charset="-122"/>
                  <a:ea typeface="微软雅黑" panose="020B0503020204020204" charset="-122"/>
                </a:rPr>
                <a:t>辛辛那提猛虎队</a:t>
              </a:r>
            </a:p>
          </p:txBody>
        </p:sp>
      </p:grpSp>
      <p:grpSp>
        <p:nvGrpSpPr>
          <p:cNvPr id="20" name="组 14">
            <a:extLst>
              <a:ext uri="{FF2B5EF4-FFF2-40B4-BE49-F238E27FC236}">
                <a16:creationId xmlns:a16="http://schemas.microsoft.com/office/drawing/2014/main" id="{9498DB6E-1124-42ED-80D4-B00025567F9A}"/>
              </a:ext>
            </a:extLst>
          </p:cNvPr>
          <p:cNvGrpSpPr/>
          <p:nvPr/>
        </p:nvGrpSpPr>
        <p:grpSpPr>
          <a:xfrm>
            <a:off x="4464402" y="4833060"/>
            <a:ext cx="3263196" cy="461665"/>
            <a:chOff x="9256462" y="2930616"/>
            <a:chExt cx="3263196" cy="461665"/>
          </a:xfrm>
        </p:grpSpPr>
        <p:sp>
          <p:nvSpPr>
            <p:cNvPr id="21" name="椭圆 20">
              <a:extLst>
                <a:ext uri="{FF2B5EF4-FFF2-40B4-BE49-F238E27FC236}">
                  <a16:creationId xmlns:a16="http://schemas.microsoft.com/office/drawing/2014/main" id="{D697DCC2-F08C-4D04-9843-88FBE2DF8842}"/>
                </a:ext>
              </a:extLst>
            </p:cNvPr>
            <p:cNvSpPr/>
            <p:nvPr/>
          </p:nvSpPr>
          <p:spPr>
            <a:xfrm>
              <a:off x="9256462" y="3071027"/>
              <a:ext cx="206375" cy="227013"/>
            </a:xfrm>
            <a:prstGeom prst="ellipse">
              <a:avLst/>
            </a:prstGeom>
            <a:solidFill>
              <a:srgbClr val="5F0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37D1176-F5AB-45A2-A0FE-984F9ECA70F6}"/>
                </a:ext>
              </a:extLst>
            </p:cNvPr>
            <p:cNvSpPr txBox="1"/>
            <p:nvPr/>
          </p:nvSpPr>
          <p:spPr>
            <a:xfrm>
              <a:off x="9642123" y="2930616"/>
              <a:ext cx="2877535" cy="461665"/>
            </a:xfrm>
            <a:prstGeom prst="rect">
              <a:avLst/>
            </a:prstGeom>
            <a:noFill/>
          </p:spPr>
          <p:txBody>
            <a:bodyPr vert="horz" wrap="square" rtlCol="0">
              <a:spAutoFit/>
            </a:bodyPr>
            <a:lstStyle/>
            <a:p>
              <a:r>
                <a:rPr lang="zh-CN" altLang="en-US" sz="2400" dirty="0">
                  <a:solidFill>
                    <a:schemeClr val="bg1">
                      <a:lumMod val="65000"/>
                    </a:schemeClr>
                  </a:solidFill>
                  <a:latin typeface="微软雅黑" panose="020B0503020204020204" charset="-122"/>
                  <a:ea typeface="微软雅黑" panose="020B0503020204020204" charset="-122"/>
                </a:rPr>
                <a:t>现存问题</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项目规则</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文本框 1">
            <a:extLst>
              <a:ext uri="{FF2B5EF4-FFF2-40B4-BE49-F238E27FC236}">
                <a16:creationId xmlns:a16="http://schemas.microsoft.com/office/drawing/2014/main" id="{510CF4CE-E134-4F94-B6D5-4C1AFA9BD9D7}"/>
              </a:ext>
            </a:extLst>
          </p:cNvPr>
          <p:cNvSpPr txBox="1"/>
          <p:nvPr/>
        </p:nvSpPr>
        <p:spPr>
          <a:xfrm>
            <a:off x="772997" y="1159497"/>
            <a:ext cx="6108570" cy="923330"/>
          </a:xfrm>
          <a:prstGeom prst="rect">
            <a:avLst/>
          </a:prstGeom>
          <a:noFill/>
        </p:spPr>
        <p:txBody>
          <a:bodyPr wrap="square" rtlCol="0">
            <a:spAutoFit/>
          </a:bodyPr>
          <a:lstStyle/>
          <a:p>
            <a:r>
              <a:rPr lang="zh-CN" altLang="en-US" sz="1800" b="1" dirty="0">
                <a:effectLst/>
                <a:ea typeface="宋体" panose="02010600030101010101" pitchFamily="2" charset="-122"/>
                <a:cs typeface="宋体" panose="02010600030101010101" pitchFamily="2" charset="-122"/>
              </a:rPr>
              <a:t>比</a:t>
            </a:r>
            <a:r>
              <a:rPr lang="zh-CN" altLang="zh-CN" sz="1800" b="1" dirty="0">
                <a:effectLst/>
                <a:ea typeface="宋体" panose="02010600030101010101" pitchFamily="2" charset="-122"/>
                <a:cs typeface="宋体" panose="02010600030101010101" pitchFamily="2" charset="-122"/>
              </a:rPr>
              <a:t>赛场地</a:t>
            </a:r>
            <a:r>
              <a:rPr lang="zh-CN" altLang="zh-CN" sz="1800" dirty="0">
                <a:effectLst/>
                <a:ea typeface="宋体" panose="02010600030101010101" pitchFamily="2" charset="-122"/>
                <a:cs typeface="宋体" panose="02010600030101010101" pitchFamily="2" charset="-122"/>
              </a:rPr>
              <a:t>：场地长</a:t>
            </a:r>
            <a:r>
              <a:rPr lang="en-US" altLang="zh-CN" sz="1800" dirty="0">
                <a:effectLst/>
                <a:ea typeface="宋体" panose="02010600030101010101" pitchFamily="2" charset="-122"/>
                <a:cs typeface="宋体" panose="02010600030101010101" pitchFamily="2" charset="-122"/>
              </a:rPr>
              <a:t>100</a:t>
            </a:r>
            <a:r>
              <a:rPr lang="zh-CN" altLang="zh-CN" sz="1800" dirty="0">
                <a:effectLst/>
                <a:ea typeface="宋体" panose="02010600030101010101" pitchFamily="2" charset="-122"/>
                <a:cs typeface="宋体" panose="02010600030101010101" pitchFamily="2" charset="-122"/>
              </a:rPr>
              <a:t>码，两端各有一个阵区（</a:t>
            </a:r>
            <a:r>
              <a:rPr lang="en-US" altLang="zh-CN" sz="1800" dirty="0">
                <a:effectLst/>
                <a:ea typeface="宋体" panose="02010600030101010101" pitchFamily="2" charset="-122"/>
                <a:cs typeface="宋体" panose="02010600030101010101" pitchFamily="2" charset="-122"/>
              </a:rPr>
              <a:t>end zone</a:t>
            </a:r>
            <a:r>
              <a:rPr lang="zh-CN" altLang="zh-CN" sz="1800" dirty="0">
                <a:effectLst/>
                <a:ea typeface="宋体" panose="02010600030101010101" pitchFamily="2" charset="-122"/>
                <a:cs typeface="宋体" panose="02010600030101010101" pitchFamily="2" charset="-122"/>
              </a:rPr>
              <a:t>）各</a:t>
            </a:r>
            <a:r>
              <a:rPr lang="en-US" altLang="zh-CN" sz="1800" dirty="0">
                <a:effectLst/>
                <a:ea typeface="宋体" panose="02010600030101010101" pitchFamily="2" charset="-122"/>
                <a:cs typeface="宋体" panose="02010600030101010101" pitchFamily="2" charset="-122"/>
              </a:rPr>
              <a:t>10</a:t>
            </a:r>
            <a:r>
              <a:rPr lang="zh-CN" altLang="zh-CN" sz="1800" dirty="0">
                <a:effectLst/>
                <a:ea typeface="宋体" panose="02010600030101010101" pitchFamily="2" charset="-122"/>
                <a:cs typeface="宋体" panose="02010600030101010101" pitchFamily="2" charset="-122"/>
              </a:rPr>
              <a:t>码，总共</a:t>
            </a:r>
            <a:r>
              <a:rPr lang="en-US" altLang="zh-CN" sz="1800" dirty="0">
                <a:effectLst/>
                <a:ea typeface="宋体" panose="02010600030101010101" pitchFamily="2" charset="-122"/>
                <a:cs typeface="宋体" panose="02010600030101010101" pitchFamily="2" charset="-122"/>
              </a:rPr>
              <a:t>120</a:t>
            </a:r>
            <a:r>
              <a:rPr lang="zh-CN" altLang="zh-CN" sz="1800" dirty="0">
                <a:effectLst/>
                <a:ea typeface="宋体" panose="02010600030101010101" pitchFamily="2" charset="-122"/>
                <a:cs typeface="宋体" panose="02010600030101010101" pitchFamily="2" charset="-122"/>
              </a:rPr>
              <a:t>码长，宽</a:t>
            </a:r>
            <a:r>
              <a:rPr lang="en-US" altLang="zh-CN" sz="1800" dirty="0">
                <a:effectLst/>
                <a:ea typeface="宋体" panose="02010600030101010101" pitchFamily="2" charset="-122"/>
                <a:cs typeface="宋体" panose="02010600030101010101" pitchFamily="2" charset="-122"/>
              </a:rPr>
              <a:t>53</a:t>
            </a:r>
            <a:r>
              <a:rPr lang="zh-CN" altLang="zh-CN" sz="1800" dirty="0">
                <a:effectLst/>
                <a:ea typeface="宋体" panose="02010600030101010101" pitchFamily="2" charset="-122"/>
                <a:cs typeface="宋体" panose="02010600030101010101" pitchFamily="2" charset="-122"/>
              </a:rPr>
              <a:t>码。两边阵区各有一个球门，将球踢进两个球门柱之间也是一种得分手段</a:t>
            </a:r>
            <a:r>
              <a:rPr lang="zh-CN" altLang="en-US" sz="1800" dirty="0">
                <a:effectLst/>
                <a:ea typeface="宋体" panose="02010600030101010101" pitchFamily="2" charset="-122"/>
                <a:cs typeface="宋体" panose="02010600030101010101" pitchFamily="2" charset="-122"/>
              </a:rPr>
              <a:t>。</a:t>
            </a:r>
            <a:endParaRPr lang="zh-CN" altLang="en-US" dirty="0"/>
          </a:p>
        </p:txBody>
      </p:sp>
      <p:pic>
        <p:nvPicPr>
          <p:cNvPr id="4" name="图片 3">
            <a:extLst>
              <a:ext uri="{FF2B5EF4-FFF2-40B4-BE49-F238E27FC236}">
                <a16:creationId xmlns:a16="http://schemas.microsoft.com/office/drawing/2014/main" id="{5F3A7445-35EF-442E-8088-4E2FEA0EA347}"/>
              </a:ext>
            </a:extLst>
          </p:cNvPr>
          <p:cNvPicPr>
            <a:picLocks noChangeAspect="1"/>
          </p:cNvPicPr>
          <p:nvPr/>
        </p:nvPicPr>
        <p:blipFill>
          <a:blip r:embed="rId3"/>
          <a:stretch>
            <a:fillRect/>
          </a:stretch>
        </p:blipFill>
        <p:spPr>
          <a:xfrm>
            <a:off x="7373989" y="944997"/>
            <a:ext cx="3690852" cy="2447479"/>
          </a:xfrm>
          <a:prstGeom prst="rect">
            <a:avLst/>
          </a:prstGeom>
        </p:spPr>
      </p:pic>
      <p:sp>
        <p:nvSpPr>
          <p:cNvPr id="7" name="文本框 6">
            <a:extLst>
              <a:ext uri="{FF2B5EF4-FFF2-40B4-BE49-F238E27FC236}">
                <a16:creationId xmlns:a16="http://schemas.microsoft.com/office/drawing/2014/main" id="{C64C8DFB-D3CD-496A-88D5-433CC0EE70B0}"/>
              </a:ext>
            </a:extLst>
          </p:cNvPr>
          <p:cNvSpPr txBox="1"/>
          <p:nvPr/>
        </p:nvSpPr>
        <p:spPr>
          <a:xfrm>
            <a:off x="772997" y="2669256"/>
            <a:ext cx="6108570" cy="646331"/>
          </a:xfrm>
          <a:prstGeom prst="rect">
            <a:avLst/>
          </a:prstGeom>
          <a:noFill/>
        </p:spPr>
        <p:txBody>
          <a:bodyPr wrap="square" rtlCol="0">
            <a:spAutoFit/>
          </a:bodyPr>
          <a:lstStyle/>
          <a:p>
            <a:r>
              <a:rPr lang="zh-CN" altLang="en-US" sz="1800" b="1" dirty="0">
                <a:effectLst/>
                <a:ea typeface="宋体" panose="02010600030101010101" pitchFamily="2" charset="-122"/>
                <a:cs typeface="宋体" panose="02010600030101010101" pitchFamily="2" charset="-122"/>
              </a:rPr>
              <a:t>比</a:t>
            </a:r>
            <a:r>
              <a:rPr lang="zh-CN" altLang="zh-CN" sz="1800" b="1" dirty="0">
                <a:effectLst/>
                <a:ea typeface="宋体" panose="02010600030101010101" pitchFamily="2" charset="-122"/>
                <a:cs typeface="宋体" panose="02010600030101010101" pitchFamily="2" charset="-122"/>
              </a:rPr>
              <a:t>赛</a:t>
            </a:r>
            <a:r>
              <a:rPr lang="zh-CN" altLang="en-US" sz="1800" b="1" dirty="0">
                <a:effectLst/>
                <a:ea typeface="宋体" panose="02010600030101010101" pitchFamily="2" charset="-122"/>
                <a:cs typeface="宋体" panose="02010600030101010101" pitchFamily="2" charset="-122"/>
              </a:rPr>
              <a:t>时间</a:t>
            </a:r>
            <a:r>
              <a:rPr lang="zh-CN" altLang="zh-CN" sz="1800" dirty="0">
                <a:effectLst/>
                <a:ea typeface="宋体" panose="02010600030101010101" pitchFamily="2" charset="-122"/>
                <a:cs typeface="宋体" panose="02010600030101010101" pitchFamily="2" charset="-122"/>
              </a:rPr>
              <a:t>：比赛常规时间分为上下半场共四节，每一节比赛</a:t>
            </a:r>
            <a:r>
              <a:rPr lang="en-US" altLang="zh-CN" sz="1800" dirty="0">
                <a:effectLst/>
                <a:ea typeface="宋体" panose="02010600030101010101" pitchFamily="2" charset="-122"/>
                <a:cs typeface="宋体" panose="02010600030101010101" pitchFamily="2" charset="-122"/>
              </a:rPr>
              <a:t>15</a:t>
            </a:r>
            <a:r>
              <a:rPr lang="zh-CN" altLang="zh-CN" sz="1800" dirty="0">
                <a:effectLst/>
                <a:ea typeface="宋体" panose="02010600030101010101" pitchFamily="2" charset="-122"/>
                <a:cs typeface="宋体" panose="02010600030101010101" pitchFamily="2" charset="-122"/>
              </a:rPr>
              <a:t>分钟</a:t>
            </a:r>
            <a:r>
              <a:rPr lang="zh-CN" altLang="en-US" sz="1800" dirty="0">
                <a:effectLst/>
                <a:ea typeface="宋体" panose="02010600030101010101" pitchFamily="2" charset="-122"/>
                <a:cs typeface="宋体" panose="02010600030101010101" pitchFamily="2" charset="-122"/>
              </a:rPr>
              <a:t>。</a:t>
            </a:r>
            <a:endParaRPr lang="zh-CN" altLang="en-US" dirty="0"/>
          </a:p>
        </p:txBody>
      </p:sp>
      <p:sp>
        <p:nvSpPr>
          <p:cNvPr id="8" name="文本框 7">
            <a:extLst>
              <a:ext uri="{FF2B5EF4-FFF2-40B4-BE49-F238E27FC236}">
                <a16:creationId xmlns:a16="http://schemas.microsoft.com/office/drawing/2014/main" id="{BFC965DF-D601-4F29-8601-7274B8E6E04A}"/>
              </a:ext>
            </a:extLst>
          </p:cNvPr>
          <p:cNvSpPr txBox="1"/>
          <p:nvPr/>
        </p:nvSpPr>
        <p:spPr>
          <a:xfrm>
            <a:off x="772997" y="3881678"/>
            <a:ext cx="8446418" cy="2031325"/>
          </a:xfrm>
          <a:prstGeom prst="rect">
            <a:avLst/>
          </a:prstGeom>
          <a:noFill/>
        </p:spPr>
        <p:txBody>
          <a:bodyPr wrap="square" rtlCol="0">
            <a:spAutoFit/>
          </a:bodyPr>
          <a:lstStyle/>
          <a:p>
            <a:pPr algn="just">
              <a:lnSpc>
                <a:spcPct val="150000"/>
              </a:lnSpc>
            </a:pPr>
            <a:r>
              <a:rPr lang="zh-CN" altLang="en-US" sz="1800" b="1" dirty="0">
                <a:effectLst/>
                <a:latin typeface="Calibri" panose="020F0502020204030204" pitchFamily="34" charset="0"/>
                <a:ea typeface="宋体" panose="02010600030101010101" pitchFamily="2" charset="-122"/>
                <a:cs typeface="宋体" panose="02010600030101010101" pitchFamily="2" charset="-122"/>
              </a:rPr>
              <a:t>比赛球员：</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球队总共由</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53</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名球员组成，分为进攻组、防守组和特勤组。规则允许每个队同时在场</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11</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名球员，球队可在每档进攻间任意更换球员。进攻方球员在争球线上必须至少列阵</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7</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人（锋线五人加左右各一人），同时争球线上也只有左右最远端各一人为合法接球员，而剩余的</a:t>
            </a:r>
            <a:r>
              <a:rPr lang="en-US" altLang="zh-CN" sz="1800" dirty="0">
                <a:effectLst/>
                <a:latin typeface="Calibri" panose="020F0502020204030204" pitchFamily="34" charset="0"/>
                <a:ea typeface="宋体" panose="02010600030101010101" pitchFamily="2" charset="-122"/>
                <a:cs typeface="宋体" panose="02010600030101010101" pitchFamily="2" charset="-122"/>
              </a:rPr>
              <a:t>4</a:t>
            </a:r>
            <a:r>
              <a:rPr lang="zh-CN" altLang="zh-CN" sz="1800" dirty="0">
                <a:effectLst/>
                <a:latin typeface="Calibri" panose="020F0502020204030204" pitchFamily="34" charset="0"/>
                <a:ea typeface="宋体" panose="02010600030101010101" pitchFamily="2" charset="-122"/>
                <a:cs typeface="宋体" panose="02010600030101010101" pitchFamily="2" charset="-122"/>
              </a:rPr>
              <a:t>名球员则一般列阵在争球线一码后。</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7973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项目规则</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文本框 1">
            <a:extLst>
              <a:ext uri="{FF2B5EF4-FFF2-40B4-BE49-F238E27FC236}">
                <a16:creationId xmlns:a16="http://schemas.microsoft.com/office/drawing/2014/main" id="{510CF4CE-E134-4F94-B6D5-4C1AFA9BD9D7}"/>
              </a:ext>
            </a:extLst>
          </p:cNvPr>
          <p:cNvSpPr txBox="1"/>
          <p:nvPr/>
        </p:nvSpPr>
        <p:spPr>
          <a:xfrm>
            <a:off x="772996" y="1159497"/>
            <a:ext cx="6334814" cy="3693319"/>
          </a:xfrm>
          <a:prstGeom prst="rect">
            <a:avLst/>
          </a:prstGeom>
          <a:noFill/>
        </p:spPr>
        <p:txBody>
          <a:bodyPr wrap="square" rtlCol="0">
            <a:spAutoFit/>
          </a:bodyPr>
          <a:lstStyle/>
          <a:p>
            <a:r>
              <a:rPr lang="zh-CN" altLang="en-US" sz="1800" b="1" dirty="0">
                <a:effectLst/>
                <a:ea typeface="宋体" panose="02010600030101010101" pitchFamily="2" charset="-122"/>
                <a:cs typeface="宋体" panose="02010600030101010101" pitchFamily="2" charset="-122"/>
              </a:rPr>
              <a:t>比</a:t>
            </a:r>
            <a:r>
              <a:rPr lang="zh-CN" altLang="zh-CN" sz="1800" b="1" dirty="0">
                <a:effectLst/>
                <a:ea typeface="宋体" panose="02010600030101010101" pitchFamily="2" charset="-122"/>
                <a:cs typeface="宋体" panose="02010600030101010101" pitchFamily="2" charset="-122"/>
              </a:rPr>
              <a:t>赛</a:t>
            </a:r>
            <a:r>
              <a:rPr lang="zh-CN" altLang="en-US" sz="1800" b="1" dirty="0">
                <a:effectLst/>
                <a:ea typeface="宋体" panose="02010600030101010101" pitchFamily="2" charset="-122"/>
                <a:cs typeface="宋体" panose="02010600030101010101" pitchFamily="2" charset="-122"/>
              </a:rPr>
              <a:t>过程</a:t>
            </a:r>
            <a:r>
              <a:rPr lang="zh-CN" altLang="zh-CN" sz="1800" dirty="0">
                <a:effectLst/>
                <a:ea typeface="宋体" panose="02010600030101010101" pitchFamily="2" charset="-122"/>
                <a:cs typeface="宋体" panose="02010600030101010101" pitchFamily="2" charset="-122"/>
              </a:rPr>
              <a:t>：</a:t>
            </a:r>
            <a:endParaRPr lang="en-US" altLang="zh-CN" sz="1800" dirty="0">
              <a:effectLst/>
              <a:ea typeface="宋体" panose="02010600030101010101" pitchFamily="2" charset="-122"/>
              <a:cs typeface="宋体" panose="02010600030101010101" pitchFamily="2" charset="-122"/>
            </a:endParaRPr>
          </a:p>
          <a:p>
            <a:r>
              <a:rPr lang="zh-CN" altLang="zh-CN" sz="1800" dirty="0">
                <a:effectLst/>
                <a:ea typeface="宋体" panose="02010600030101010101" pitchFamily="2" charset="-122"/>
                <a:cs typeface="宋体" panose="02010600030101010101" pitchFamily="2" charset="-122"/>
              </a:rPr>
              <a:t>进攻方持球进攻，进攻方式分为两种：</a:t>
            </a:r>
            <a:endParaRPr lang="en-US" altLang="zh-CN" sz="1800" dirty="0">
              <a:effectLst/>
              <a:ea typeface="宋体" panose="02010600030101010101" pitchFamily="2" charset="-122"/>
              <a:cs typeface="宋体" panose="02010600030101010101" pitchFamily="2" charset="-122"/>
            </a:endParaRPr>
          </a:p>
          <a:p>
            <a:r>
              <a:rPr lang="en-US" altLang="zh-CN" sz="1800" dirty="0">
                <a:effectLst/>
                <a:ea typeface="宋体" panose="02010600030101010101" pitchFamily="2" charset="-122"/>
                <a:cs typeface="宋体" panose="02010600030101010101" pitchFamily="2" charset="-122"/>
              </a:rPr>
              <a:t>1</a:t>
            </a:r>
            <a:r>
              <a:rPr lang="zh-CN" altLang="zh-CN" sz="1800" dirty="0">
                <a:effectLst/>
                <a:ea typeface="宋体" panose="02010600030101010101" pitchFamily="2" charset="-122"/>
                <a:cs typeface="宋体" panose="02010600030101010101" pitchFamily="2" charset="-122"/>
              </a:rPr>
              <a:t>、球员持球冲跑</a:t>
            </a:r>
            <a:endParaRPr lang="en-US" altLang="zh-CN" sz="1800" dirty="0">
              <a:effectLst/>
              <a:ea typeface="宋体" panose="02010600030101010101" pitchFamily="2" charset="-122"/>
              <a:cs typeface="宋体" panose="02010600030101010101" pitchFamily="2" charset="-122"/>
            </a:endParaRPr>
          </a:p>
          <a:p>
            <a:r>
              <a:rPr lang="en-US" altLang="zh-CN" sz="1800" dirty="0">
                <a:effectLst/>
                <a:ea typeface="宋体" panose="02010600030101010101" pitchFamily="2" charset="-122"/>
                <a:cs typeface="宋体" panose="02010600030101010101" pitchFamily="2" charset="-122"/>
              </a:rPr>
              <a:t>2</a:t>
            </a:r>
            <a:r>
              <a:rPr lang="zh-CN" altLang="zh-CN" sz="1800" dirty="0">
                <a:effectLst/>
                <a:ea typeface="宋体" panose="02010600030101010101" pitchFamily="2" charset="-122"/>
                <a:cs typeface="宋体" panose="02010600030101010101" pitchFamily="2" charset="-122"/>
              </a:rPr>
              <a:t>、一名球员空中传球给另一名球员并成功接到，进攻方必须在四挡进攻中推进至少</a:t>
            </a:r>
            <a:r>
              <a:rPr lang="en-US" altLang="zh-CN" sz="1800" dirty="0">
                <a:effectLst/>
                <a:ea typeface="宋体" panose="02010600030101010101" pitchFamily="2" charset="-122"/>
                <a:cs typeface="宋体" panose="02010600030101010101" pitchFamily="2" charset="-122"/>
              </a:rPr>
              <a:t>10</a:t>
            </a:r>
            <a:r>
              <a:rPr lang="zh-CN" altLang="zh-CN" sz="1800" dirty="0">
                <a:effectLst/>
                <a:ea typeface="宋体" panose="02010600030101010101" pitchFamily="2" charset="-122"/>
                <a:cs typeface="宋体" panose="02010600030101010101" pitchFamily="2" charset="-122"/>
              </a:rPr>
              <a:t>码，每次成功推进</a:t>
            </a:r>
            <a:r>
              <a:rPr lang="en-US" altLang="zh-CN" sz="1800" dirty="0">
                <a:effectLst/>
                <a:ea typeface="宋体" panose="02010600030101010101" pitchFamily="2" charset="-122"/>
                <a:cs typeface="宋体" panose="02010600030101010101" pitchFamily="2" charset="-122"/>
              </a:rPr>
              <a:t>10</a:t>
            </a:r>
            <a:r>
              <a:rPr lang="zh-CN" altLang="zh-CN" sz="1800" dirty="0">
                <a:effectLst/>
                <a:ea typeface="宋体" panose="02010600030101010101" pitchFamily="2" charset="-122"/>
                <a:cs typeface="宋体" panose="02010600030101010101" pitchFamily="2" charset="-122"/>
              </a:rPr>
              <a:t>码将重新获得新的四次进攻机会，如此往复直至达阵，</a:t>
            </a:r>
            <a:r>
              <a:rPr lang="zh-CN" altLang="en-US" sz="1800" dirty="0">
                <a:effectLst/>
                <a:ea typeface="宋体" panose="02010600030101010101" pitchFamily="2" charset="-122"/>
                <a:cs typeface="宋体" panose="02010600030101010101" pitchFamily="2" charset="-122"/>
              </a:rPr>
              <a:t>达阵得</a:t>
            </a:r>
            <a:r>
              <a:rPr lang="en-US" altLang="zh-CN" sz="1800" dirty="0">
                <a:effectLst/>
                <a:ea typeface="宋体" panose="02010600030101010101" pitchFamily="2" charset="-122"/>
                <a:cs typeface="宋体" panose="02010600030101010101" pitchFamily="2" charset="-122"/>
              </a:rPr>
              <a:t>6</a:t>
            </a:r>
            <a:r>
              <a:rPr lang="zh-CN" altLang="en-US" sz="1800" dirty="0">
                <a:effectLst/>
                <a:ea typeface="宋体" panose="02010600030101010101" pitchFamily="2" charset="-122"/>
                <a:cs typeface="宋体" panose="02010600030101010101" pitchFamily="2" charset="-122"/>
              </a:rPr>
              <a:t>分。</a:t>
            </a:r>
            <a:endParaRPr lang="en-US" altLang="zh-CN" sz="1800" dirty="0">
              <a:effectLst/>
              <a:ea typeface="宋体" panose="02010600030101010101" pitchFamily="2" charset="-122"/>
              <a:cs typeface="宋体" panose="02010600030101010101" pitchFamily="2" charset="-122"/>
            </a:endParaRPr>
          </a:p>
          <a:p>
            <a:r>
              <a:rPr lang="en-US" altLang="zh-CN" sz="1800" dirty="0">
                <a:effectLst/>
                <a:ea typeface="宋体" panose="02010600030101010101" pitchFamily="2" charset="-122"/>
                <a:cs typeface="宋体" panose="02010600030101010101" pitchFamily="2" charset="-122"/>
              </a:rPr>
              <a:t>         </a:t>
            </a:r>
            <a:r>
              <a:rPr lang="zh-CN" altLang="zh-CN" sz="1800" dirty="0">
                <a:effectLst/>
                <a:ea typeface="宋体" panose="02010600030101010101" pitchFamily="2" charset="-122"/>
                <a:cs typeface="宋体" panose="02010600030101010101" pitchFamily="2" charset="-122"/>
              </a:rPr>
              <a:t>如果四次进攻都没能获得</a:t>
            </a:r>
            <a:r>
              <a:rPr lang="en-US" altLang="zh-CN" sz="1800" dirty="0">
                <a:effectLst/>
                <a:ea typeface="宋体" panose="02010600030101010101" pitchFamily="2" charset="-122"/>
                <a:cs typeface="宋体" panose="02010600030101010101" pitchFamily="2" charset="-122"/>
              </a:rPr>
              <a:t>10</a:t>
            </a:r>
            <a:r>
              <a:rPr lang="zh-CN" altLang="zh-CN" sz="1800" dirty="0">
                <a:effectLst/>
                <a:ea typeface="宋体" panose="02010600030101010101" pitchFamily="2" charset="-122"/>
                <a:cs typeface="宋体" panose="02010600030101010101" pitchFamily="2" charset="-122"/>
              </a:rPr>
              <a:t>码则将球权交给防守方，攻防原地转换。为避免第四次进攻无功而返对本方防守位置不利，常规情况下第四档进攻方会选择弃踢（</a:t>
            </a:r>
            <a:r>
              <a:rPr lang="en-US" altLang="zh-CN" sz="1800" dirty="0">
                <a:effectLst/>
                <a:ea typeface="宋体" panose="02010600030101010101" pitchFamily="2" charset="-122"/>
                <a:cs typeface="宋体" panose="02010600030101010101" pitchFamily="2" charset="-122"/>
              </a:rPr>
              <a:t>punt</a:t>
            </a:r>
            <a:r>
              <a:rPr lang="zh-CN" altLang="zh-CN" sz="1800" dirty="0">
                <a:effectLst/>
                <a:ea typeface="宋体" panose="02010600030101010101" pitchFamily="2" charset="-122"/>
                <a:cs typeface="宋体" panose="02010600030101010101" pitchFamily="2" charset="-122"/>
              </a:rPr>
              <a:t>）将球踢到离对方阵区较近的地方开展防守。</a:t>
            </a:r>
            <a:endParaRPr lang="en-US" altLang="zh-CN" sz="1800" dirty="0">
              <a:effectLst/>
              <a:ea typeface="宋体" panose="02010600030101010101" pitchFamily="2" charset="-122"/>
              <a:cs typeface="宋体" panose="02010600030101010101" pitchFamily="2" charset="-122"/>
            </a:endParaRPr>
          </a:p>
          <a:p>
            <a:r>
              <a:rPr lang="en-US" altLang="zh-CN" sz="1800" dirty="0">
                <a:effectLst/>
                <a:ea typeface="宋体" panose="02010600030101010101" pitchFamily="2" charset="-122"/>
                <a:cs typeface="宋体" panose="02010600030101010101" pitchFamily="2" charset="-122"/>
              </a:rPr>
              <a:t>         </a:t>
            </a:r>
            <a:r>
              <a:rPr lang="zh-CN" altLang="zh-CN" sz="1800" dirty="0">
                <a:effectLst/>
                <a:ea typeface="宋体" panose="02010600030101010101" pitchFamily="2" charset="-122"/>
                <a:cs typeface="宋体" panose="02010600030101010101" pitchFamily="2" charset="-122"/>
              </a:rPr>
              <a:t>而当第三档进攻没能推进</a:t>
            </a:r>
            <a:r>
              <a:rPr lang="en-US" altLang="zh-CN" sz="1800" dirty="0">
                <a:effectLst/>
                <a:ea typeface="宋体" panose="02010600030101010101" pitchFamily="2" charset="-122"/>
                <a:cs typeface="宋体" panose="02010600030101010101" pitchFamily="2" charset="-122"/>
              </a:rPr>
              <a:t>10</a:t>
            </a:r>
            <a:r>
              <a:rPr lang="zh-CN" altLang="zh-CN" sz="1800" dirty="0">
                <a:effectLst/>
                <a:ea typeface="宋体" panose="02010600030101010101" pitchFamily="2" charset="-122"/>
                <a:cs typeface="宋体" panose="02010600030101010101" pitchFamily="2" charset="-122"/>
              </a:rPr>
              <a:t>码，此时离对方球门的距离在本队踢球手射程范围内则可尝试任意球射门得分，球进则得</a:t>
            </a:r>
            <a:r>
              <a:rPr lang="en-US" altLang="zh-CN" sz="1800" dirty="0">
                <a:effectLst/>
                <a:ea typeface="宋体" panose="02010600030101010101" pitchFamily="2" charset="-122"/>
                <a:cs typeface="宋体" panose="02010600030101010101" pitchFamily="2" charset="-122"/>
              </a:rPr>
              <a:t>3</a:t>
            </a:r>
            <a:r>
              <a:rPr lang="zh-CN" altLang="zh-CN" sz="1800" dirty="0">
                <a:effectLst/>
                <a:ea typeface="宋体" panose="02010600030101010101" pitchFamily="2" charset="-122"/>
                <a:cs typeface="宋体" panose="02010600030101010101" pitchFamily="2" charset="-122"/>
              </a:rPr>
              <a:t>分，球不进则同样原地球权转换。</a:t>
            </a:r>
            <a:endParaRPr lang="zh-CN" altLang="en-US" dirty="0"/>
          </a:p>
        </p:txBody>
      </p:sp>
      <p:pic>
        <p:nvPicPr>
          <p:cNvPr id="5" name="图片 4">
            <a:extLst>
              <a:ext uri="{FF2B5EF4-FFF2-40B4-BE49-F238E27FC236}">
                <a16:creationId xmlns:a16="http://schemas.microsoft.com/office/drawing/2014/main" id="{708F1E18-71CF-47B4-AFC9-F9C58322A056}"/>
              </a:ext>
            </a:extLst>
          </p:cNvPr>
          <p:cNvPicPr>
            <a:picLocks noChangeAspect="1"/>
          </p:cNvPicPr>
          <p:nvPr/>
        </p:nvPicPr>
        <p:blipFill>
          <a:blip r:embed="rId3"/>
          <a:stretch>
            <a:fillRect/>
          </a:stretch>
        </p:blipFill>
        <p:spPr>
          <a:xfrm>
            <a:off x="7315201" y="2837572"/>
            <a:ext cx="4252274" cy="2577440"/>
          </a:xfrm>
          <a:prstGeom prst="rect">
            <a:avLst/>
          </a:prstGeom>
        </p:spPr>
      </p:pic>
    </p:spTree>
    <p:extLst>
      <p:ext uri="{BB962C8B-B14F-4D97-AF65-F5344CB8AC3E}">
        <p14:creationId xmlns:p14="http://schemas.microsoft.com/office/powerpoint/2010/main" val="301037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联赛结构</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4" name="图片 3" descr="IMG_256">
            <a:hlinkClick r:id="rId2"/>
            <a:extLst>
              <a:ext uri="{FF2B5EF4-FFF2-40B4-BE49-F238E27FC236}">
                <a16:creationId xmlns:a16="http://schemas.microsoft.com/office/drawing/2014/main" id="{4C95D218-9AAB-4A9F-9059-0E4630DE6F99}"/>
              </a:ext>
            </a:extLst>
          </p:cNvPr>
          <p:cNvPicPr>
            <a:picLocks noChangeAspect="1"/>
          </p:cNvPicPr>
          <p:nvPr/>
        </p:nvPicPr>
        <p:blipFill>
          <a:blip r:embed="rId3"/>
          <a:stretch>
            <a:fillRect/>
          </a:stretch>
        </p:blipFill>
        <p:spPr>
          <a:xfrm>
            <a:off x="2344909" y="2568496"/>
            <a:ext cx="7502181" cy="3942319"/>
          </a:xfrm>
          <a:prstGeom prst="rect">
            <a:avLst/>
          </a:prstGeom>
          <a:noFill/>
          <a:ln w="9525">
            <a:noFill/>
          </a:ln>
        </p:spPr>
      </p:pic>
      <p:sp>
        <p:nvSpPr>
          <p:cNvPr id="6" name="文本框 5">
            <a:extLst>
              <a:ext uri="{FF2B5EF4-FFF2-40B4-BE49-F238E27FC236}">
                <a16:creationId xmlns:a16="http://schemas.microsoft.com/office/drawing/2014/main" id="{7C517568-531F-47E8-97BE-18D46090AE77}"/>
              </a:ext>
            </a:extLst>
          </p:cNvPr>
          <p:cNvSpPr txBox="1"/>
          <p:nvPr/>
        </p:nvSpPr>
        <p:spPr>
          <a:xfrm>
            <a:off x="2741627" y="1119286"/>
            <a:ext cx="6807725" cy="1200329"/>
          </a:xfrm>
          <a:prstGeom prst="rect">
            <a:avLst/>
          </a:prstGeom>
          <a:noFill/>
        </p:spPr>
        <p:txBody>
          <a:bodyPr wrap="square" rtlCol="0">
            <a:spAutoFit/>
          </a:bodyPr>
          <a:lstStyle/>
          <a:p>
            <a:r>
              <a:rPr lang="zh-CN" altLang="zh-CN" sz="1800" b="1" dirty="0">
                <a:effectLst/>
                <a:ea typeface="宋体" panose="02010600030101010101" pitchFamily="2" charset="-122"/>
                <a:cs typeface="宋体" panose="02010600030101010101" pitchFamily="2" charset="-122"/>
              </a:rPr>
              <a:t>美国职业橄榄球大联盟</a:t>
            </a:r>
            <a:r>
              <a:rPr lang="zh-CN" altLang="zh-CN" sz="1800" dirty="0">
                <a:effectLst/>
                <a:ea typeface="宋体" panose="02010600030101010101" pitchFamily="2" charset="-122"/>
                <a:cs typeface="宋体" panose="02010600030101010101" pitchFamily="2" charset="-122"/>
              </a:rPr>
              <a:t>（</a:t>
            </a:r>
            <a:r>
              <a:rPr lang="en-US" altLang="zh-CN" sz="1800" dirty="0">
                <a:effectLst/>
                <a:ea typeface="宋体" panose="02010600030101010101" pitchFamily="2" charset="-122"/>
                <a:cs typeface="宋体" panose="02010600030101010101" pitchFamily="2" charset="-122"/>
              </a:rPr>
              <a:t>NFL</a:t>
            </a:r>
            <a:r>
              <a:rPr lang="zh-CN" altLang="zh-CN" sz="1800" dirty="0">
                <a:effectLst/>
                <a:ea typeface="宋体" panose="02010600030101010101" pitchFamily="2" charset="-122"/>
                <a:cs typeface="宋体" panose="02010600030101010101" pitchFamily="2" charset="-122"/>
              </a:rPr>
              <a:t>）成立于</a:t>
            </a:r>
            <a:r>
              <a:rPr lang="en-US" altLang="zh-CN" sz="1800" dirty="0">
                <a:effectLst/>
                <a:ea typeface="宋体" panose="02010600030101010101" pitchFamily="2" charset="-122"/>
                <a:cs typeface="宋体" panose="02010600030101010101" pitchFamily="2" charset="-122"/>
              </a:rPr>
              <a:t>1920</a:t>
            </a:r>
            <a:r>
              <a:rPr lang="zh-CN" altLang="zh-CN" sz="1800" dirty="0">
                <a:effectLst/>
                <a:ea typeface="宋体" panose="02010600030101010101" pitchFamily="2" charset="-122"/>
                <a:cs typeface="宋体" panose="02010600030101010101" pitchFamily="2" charset="-122"/>
              </a:rPr>
              <a:t>年，是美国第一大职业体育联盟。</a:t>
            </a:r>
            <a:r>
              <a:rPr lang="en-US" altLang="zh-CN" sz="1800" dirty="0">
                <a:effectLst/>
                <a:ea typeface="宋体" panose="02010600030101010101" pitchFamily="2" charset="-122"/>
                <a:cs typeface="宋体" panose="02010600030101010101" pitchFamily="2" charset="-122"/>
              </a:rPr>
              <a:t>NFL</a:t>
            </a:r>
            <a:r>
              <a:rPr lang="zh-CN" altLang="zh-CN" sz="1800" dirty="0">
                <a:effectLst/>
                <a:ea typeface="宋体" panose="02010600030101010101" pitchFamily="2" charset="-122"/>
                <a:cs typeface="宋体" panose="02010600030101010101" pitchFamily="2" charset="-122"/>
              </a:rPr>
              <a:t>有</a:t>
            </a:r>
            <a:r>
              <a:rPr lang="en-US" altLang="zh-CN" sz="1800" dirty="0">
                <a:effectLst/>
                <a:ea typeface="宋体" panose="02010600030101010101" pitchFamily="2" charset="-122"/>
                <a:cs typeface="宋体" panose="02010600030101010101" pitchFamily="2" charset="-122"/>
              </a:rPr>
              <a:t>32</a:t>
            </a:r>
            <a:r>
              <a:rPr lang="zh-CN" altLang="zh-CN" sz="1800" dirty="0">
                <a:effectLst/>
                <a:ea typeface="宋体" panose="02010600030101010101" pitchFamily="2" charset="-122"/>
                <a:cs typeface="宋体" panose="02010600030101010101" pitchFamily="2" charset="-122"/>
              </a:rPr>
              <a:t>支球队遍布美国，被分为两大联合会：美国联合会和国家联合会。每个联合会有</a:t>
            </a:r>
            <a:r>
              <a:rPr lang="en-US" altLang="zh-CN" sz="1800" dirty="0">
                <a:effectLst/>
                <a:ea typeface="宋体" panose="02010600030101010101" pitchFamily="2" charset="-122"/>
                <a:cs typeface="宋体" panose="02010600030101010101" pitchFamily="2" charset="-122"/>
              </a:rPr>
              <a:t>16</a:t>
            </a:r>
            <a:r>
              <a:rPr lang="zh-CN" altLang="zh-CN" sz="1800" dirty="0">
                <a:effectLst/>
                <a:ea typeface="宋体" panose="02010600030101010101" pitchFamily="2" charset="-122"/>
                <a:cs typeface="宋体" panose="02010600030101010101" pitchFamily="2" charset="-122"/>
              </a:rPr>
              <a:t>支队伍，分成东部、南部、西部和北部</a:t>
            </a:r>
            <a:r>
              <a:rPr lang="en-US" altLang="zh-CN" sz="1800" dirty="0">
                <a:effectLst/>
                <a:ea typeface="宋体" panose="02010600030101010101" pitchFamily="2" charset="-122"/>
                <a:cs typeface="宋体" panose="02010600030101010101" pitchFamily="2" charset="-122"/>
              </a:rPr>
              <a:t>4</a:t>
            </a:r>
            <a:r>
              <a:rPr lang="zh-CN" altLang="zh-CN" sz="1800" dirty="0">
                <a:effectLst/>
                <a:ea typeface="宋体" panose="02010600030101010101" pitchFamily="2" charset="-122"/>
                <a:cs typeface="宋体" panose="02010600030101010101" pitchFamily="2" charset="-122"/>
              </a:rPr>
              <a:t>个赛区，每个分赛区有</a:t>
            </a:r>
            <a:r>
              <a:rPr lang="en-US" altLang="zh-CN" sz="1800" dirty="0">
                <a:effectLst/>
                <a:ea typeface="宋体" panose="02010600030101010101" pitchFamily="2" charset="-122"/>
                <a:cs typeface="宋体" panose="02010600030101010101" pitchFamily="2" charset="-122"/>
              </a:rPr>
              <a:t>4</a:t>
            </a:r>
            <a:r>
              <a:rPr lang="zh-CN" altLang="zh-CN" sz="1800" dirty="0">
                <a:effectLst/>
                <a:ea typeface="宋体" panose="02010600030101010101" pitchFamily="2" charset="-122"/>
                <a:cs typeface="宋体" panose="02010600030101010101" pitchFamily="2" charset="-122"/>
              </a:rPr>
              <a:t>支队伍。</a:t>
            </a:r>
            <a:endParaRPr lang="zh-CN" altLang="en-US" dirty="0"/>
          </a:p>
        </p:txBody>
      </p:sp>
    </p:spTree>
    <p:extLst>
      <p:ext uri="{BB962C8B-B14F-4D97-AF65-F5344CB8AC3E}">
        <p14:creationId xmlns:p14="http://schemas.microsoft.com/office/powerpoint/2010/main" val="1647286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重要赛事</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 name="文本框 3">
            <a:extLst>
              <a:ext uri="{FF2B5EF4-FFF2-40B4-BE49-F238E27FC236}">
                <a16:creationId xmlns:a16="http://schemas.microsoft.com/office/drawing/2014/main" id="{EA500342-B13B-43C1-9102-ADCD859303D8}"/>
              </a:ext>
            </a:extLst>
          </p:cNvPr>
          <p:cNvSpPr txBox="1"/>
          <p:nvPr/>
        </p:nvSpPr>
        <p:spPr>
          <a:xfrm>
            <a:off x="639450" y="1021235"/>
            <a:ext cx="5770777" cy="5724644"/>
          </a:xfrm>
          <a:prstGeom prst="rect">
            <a:avLst/>
          </a:prstGeom>
          <a:noFill/>
        </p:spPr>
        <p:txBody>
          <a:bodyPr wrap="square" rtlCol="0">
            <a:spAutoFit/>
          </a:bodyPr>
          <a:lstStyle/>
          <a:p>
            <a:pPr algn="just"/>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超级碗（</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Super Bowl</a:t>
            </a:r>
            <a:r>
              <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年度冠军赛</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票价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2500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刀起</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每年</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月最后一个或</a:t>
            </a:r>
            <a:r>
              <a:rPr lang="en-US" altLang="zh-CN" sz="1800" dirty="0">
                <a:effectLst/>
                <a:ea typeface="等线" panose="02010600030101010101" pitchFamily="2" charset="-122"/>
                <a:cs typeface="Times New Roman" panose="02020603050405020304" pitchFamily="18" charset="0"/>
              </a:rPr>
              <a:t>2</a:t>
            </a:r>
            <a:r>
              <a:rPr lang="zh-CN" altLang="zh-CN" sz="1800" dirty="0">
                <a:effectLst/>
                <a:ea typeface="等线" panose="02010600030101010101" pitchFamily="2" charset="-122"/>
                <a:cs typeface="Times New Roman" panose="02020603050405020304" pitchFamily="18" charset="0"/>
              </a:rPr>
              <a:t>月第一个星期天</a:t>
            </a:r>
            <a:endParaRPr lang="en-US" altLang="zh-CN" sz="1800" dirty="0">
              <a:effectLst/>
              <a:ea typeface="等线" panose="02010600030101010101" pitchFamily="2" charset="-122"/>
              <a:cs typeface="Times New Roman" panose="02020603050405020304" pitchFamily="18" charset="0"/>
            </a:endParaRPr>
          </a:p>
          <a:p>
            <a:r>
              <a:rPr lang="zh-CN" altLang="en-US" sz="1800" dirty="0">
                <a:effectLst/>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超级</a:t>
            </a:r>
            <a:r>
              <a:rPr lang="zh-CN" altLang="zh-CN" sz="1800" dirty="0">
                <a:effectLst/>
                <a:ea typeface="等线" panose="02010600030101010101" pitchFamily="2" charset="-122"/>
                <a:cs typeface="Times New Roman" panose="02020603050405020304" pitchFamily="18" charset="0"/>
              </a:rPr>
              <a:t>碗星期天</a:t>
            </a:r>
            <a:r>
              <a:rPr lang="en-US" altLang="zh-CN" sz="1800" dirty="0">
                <a:effectLst/>
                <a:ea typeface="等线" panose="02010600030101010101" pitchFamily="2" charset="-122"/>
                <a:cs typeface="Times New Roman" panose="02020603050405020304" pitchFamily="18" charset="0"/>
              </a:rPr>
              <a:t>Super Bowl Sunday</a:t>
            </a:r>
            <a:r>
              <a:rPr lang="zh-CN" altLang="zh-CN" sz="1800" dirty="0">
                <a:effectLst/>
                <a:ea typeface="等线" panose="02010600030101010101" pitchFamily="2" charset="-122"/>
                <a:cs typeface="Times New Roman" panose="02020603050405020304" pitchFamily="18" charset="0"/>
              </a:rPr>
              <a:t>）</a:t>
            </a:r>
            <a:endParaRPr lang="en-US" altLang="zh-CN" sz="1800" dirty="0">
              <a:effectLst/>
              <a:ea typeface="等线" panose="02010600030101010101" pitchFamily="2" charset="-122"/>
              <a:cs typeface="Times New Roman" panose="02020603050405020304" pitchFamily="18" charset="0"/>
            </a:endParaRPr>
          </a:p>
          <a:p>
            <a:r>
              <a:rPr lang="en-US" altLang="zh-CN" dirty="0">
                <a:ea typeface="等线" panose="02010600030101010101" pitchFamily="2" charset="-122"/>
                <a:cs typeface="Times New Roman" panose="02020603050405020304" pitchFamily="18" charset="0"/>
              </a:rPr>
              <a:t>2022</a:t>
            </a:r>
            <a:r>
              <a:rPr lang="zh-CN" altLang="en-US" dirty="0">
                <a:ea typeface="等线" panose="02010600030101010101" pitchFamily="2" charset="-122"/>
                <a:cs typeface="Times New Roman" panose="02020603050405020304" pitchFamily="18" charset="0"/>
              </a:rPr>
              <a:t>年</a:t>
            </a:r>
            <a:r>
              <a:rPr lang="en-US" altLang="zh-CN" dirty="0">
                <a:ea typeface="等线" panose="02010600030101010101" pitchFamily="2" charset="-122"/>
                <a:cs typeface="Times New Roman" panose="02020603050405020304" pitchFamily="18" charset="0"/>
              </a:rPr>
              <a:t>2</a:t>
            </a:r>
            <a:r>
              <a:rPr lang="zh-CN" altLang="en-US" dirty="0">
                <a:ea typeface="等线" panose="02010600030101010101" pitchFamily="2" charset="-122"/>
                <a:cs typeface="Times New Roman" panose="02020603050405020304" pitchFamily="18" charset="0"/>
              </a:rPr>
              <a:t>月</a:t>
            </a:r>
            <a:r>
              <a:rPr lang="en-US" altLang="zh-CN" dirty="0">
                <a:ea typeface="等线" panose="02010600030101010101" pitchFamily="2" charset="-122"/>
                <a:cs typeface="Times New Roman" panose="02020603050405020304" pitchFamily="18" charset="0"/>
              </a:rPr>
              <a:t>13</a:t>
            </a:r>
            <a:r>
              <a:rPr lang="zh-CN" altLang="en-US" dirty="0">
                <a:ea typeface="等线" panose="02010600030101010101" pitchFamily="2" charset="-122"/>
                <a:cs typeface="Times New Roman" panose="02020603050405020304" pitchFamily="18" charset="0"/>
              </a:rPr>
              <a:t>日</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“美国春晚”</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中场休息表演    </a:t>
            </a:r>
            <a:r>
              <a:rPr lang="zh-CN" altLang="zh-CN" dirty="0">
                <a:ea typeface="等线" panose="02010600030101010101" pitchFamily="2" charset="-122"/>
                <a:cs typeface="Times New Roman" panose="02020603050405020304" pitchFamily="18" charset="0"/>
              </a:rPr>
              <a:t>平均收视率为</a:t>
            </a:r>
            <a:r>
              <a:rPr lang="en-US" altLang="zh-CN" dirty="0">
                <a:ea typeface="等线" panose="02010600030101010101" pitchFamily="2" charset="-122"/>
                <a:cs typeface="Times New Roman" panose="02020603050405020304" pitchFamily="18" charset="0"/>
              </a:rPr>
              <a:t>40-60%</a:t>
            </a:r>
            <a:r>
              <a:rPr lang="zh-CN" altLang="zh-CN" dirty="0">
                <a:ea typeface="等线" panose="02010600030101010101" pitchFamily="2" charset="-122"/>
                <a:cs typeface="Times New Roman" panose="02020603050405020304" pitchFamily="18" charset="0"/>
              </a:rPr>
              <a:t>左右</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zh-CN" dirty="0">
                <a:ea typeface="等线" panose="02010600030101010101" pitchFamily="2" charset="-122"/>
                <a:cs typeface="Times New Roman" panose="02020603050405020304" pitchFamily="18" charset="0"/>
              </a:rPr>
              <a:t>美国单日食品消耗量第二高的日子，</a:t>
            </a:r>
            <a:r>
              <a:rPr lang="zh-CN" altLang="en-US" dirty="0">
                <a:ea typeface="等线" panose="02010600030101010101" pitchFamily="2" charset="-122"/>
                <a:cs typeface="Times New Roman" panose="02020603050405020304" pitchFamily="18" charset="0"/>
              </a:rPr>
              <a:t>仅次于感恩节</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en-US" altLang="zh-CN" dirty="0">
                <a:ea typeface="等线" panose="02010600030101010101" pitchFamily="2" charset="-122"/>
                <a:cs typeface="Times New Roman" panose="02020603050405020304" pitchFamily="18" charset="0"/>
              </a:rPr>
              <a:t>30</a:t>
            </a:r>
            <a:r>
              <a:rPr lang="zh-CN" altLang="zh-CN" dirty="0">
                <a:ea typeface="等线" panose="02010600030101010101" pitchFamily="2" charset="-122"/>
                <a:cs typeface="Times New Roman" panose="02020603050405020304" pitchFamily="18" charset="0"/>
              </a:rPr>
              <a:t>秒广告位</a:t>
            </a:r>
            <a:r>
              <a:rPr lang="zh-CN" altLang="en-US" dirty="0">
                <a:ea typeface="等线" panose="02010600030101010101" pitchFamily="2" charset="-122"/>
                <a:cs typeface="Times New Roman" panose="02020603050405020304" pitchFamily="18" charset="0"/>
              </a:rPr>
              <a:t>价值高达</a:t>
            </a:r>
            <a:r>
              <a:rPr lang="en-US" altLang="zh-CN" dirty="0">
                <a:ea typeface="等线" panose="02010600030101010101" pitchFamily="2" charset="-122"/>
                <a:cs typeface="Times New Roman" panose="02020603050405020304" pitchFamily="18" charset="0"/>
              </a:rPr>
              <a:t>700</a:t>
            </a:r>
            <a:r>
              <a:rPr lang="zh-CN" altLang="zh-CN" dirty="0">
                <a:ea typeface="等线" panose="02010600030101010101" pitchFamily="2" charset="-122"/>
                <a:cs typeface="Times New Roman" panose="02020603050405020304" pitchFamily="18" charset="0"/>
              </a:rPr>
              <a:t>万美元</a:t>
            </a:r>
            <a:endParaRPr lang="en-US" altLang="zh-CN" dirty="0">
              <a:ea typeface="等线" panose="02010600030101010101" pitchFamily="2" charset="-122"/>
              <a:cs typeface="Times New Roman" panose="02020603050405020304" pitchFamily="18" charset="0"/>
            </a:endParaRPr>
          </a:p>
          <a:p>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比赛运营</a:t>
            </a:r>
            <a:r>
              <a:rPr lang="en-US" altLang="zh-CN" dirty="0">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赞助商激活</a:t>
            </a:r>
            <a:endParaRPr lang="en-US" altLang="zh-CN" dirty="0">
              <a:ea typeface="等线" panose="02010600030101010101" pitchFamily="2" charset="-122"/>
              <a:cs typeface="Times New Roman" panose="02020603050405020304" pitchFamily="18" charset="0"/>
            </a:endParaRPr>
          </a:p>
          <a:p>
            <a:r>
              <a:rPr lang="zh-CN" altLang="en-US" dirty="0">
                <a:ea typeface="等线" panose="02010600030101010101" pitchFamily="2" charset="-122"/>
                <a:cs typeface="Times New Roman" panose="02020603050405020304" pitchFamily="18" charset="0"/>
              </a:rPr>
              <a:t>         联盟</a:t>
            </a:r>
            <a:r>
              <a:rPr lang="en-US" altLang="zh-CN" dirty="0">
                <a:ea typeface="等线" panose="02010600030101010101" pitchFamily="2" charset="-122"/>
                <a:cs typeface="Times New Roman" panose="02020603050405020304" pitchFamily="18" charset="0"/>
              </a:rPr>
              <a:t>——</a:t>
            </a:r>
            <a:r>
              <a:rPr lang="zh-CN" altLang="en-US" dirty="0">
                <a:ea typeface="等线" panose="02010600030101010101" pitchFamily="2" charset="-122"/>
                <a:cs typeface="Times New Roman" panose="02020603050405020304" pitchFamily="18" charset="0"/>
              </a:rPr>
              <a:t>工会</a:t>
            </a:r>
          </a:p>
        </p:txBody>
      </p:sp>
      <p:pic>
        <p:nvPicPr>
          <p:cNvPr id="5" name="图片 4">
            <a:extLst>
              <a:ext uri="{FF2B5EF4-FFF2-40B4-BE49-F238E27FC236}">
                <a16:creationId xmlns:a16="http://schemas.microsoft.com/office/drawing/2014/main" id="{378BF7E1-A572-4544-8DCD-1EDD040A4882}"/>
              </a:ext>
            </a:extLst>
          </p:cNvPr>
          <p:cNvPicPr>
            <a:picLocks noChangeAspect="1"/>
          </p:cNvPicPr>
          <p:nvPr/>
        </p:nvPicPr>
        <p:blipFill>
          <a:blip r:embed="rId2"/>
          <a:stretch>
            <a:fillRect/>
          </a:stretch>
        </p:blipFill>
        <p:spPr>
          <a:xfrm>
            <a:off x="4802957" y="408074"/>
            <a:ext cx="3514460" cy="2603053"/>
          </a:xfrm>
          <a:prstGeom prst="rect">
            <a:avLst/>
          </a:prstGeom>
        </p:spPr>
      </p:pic>
      <p:pic>
        <p:nvPicPr>
          <p:cNvPr id="6" name="图片 5">
            <a:extLst>
              <a:ext uri="{FF2B5EF4-FFF2-40B4-BE49-F238E27FC236}">
                <a16:creationId xmlns:a16="http://schemas.microsoft.com/office/drawing/2014/main" id="{BDB958FE-59B2-4DF9-9B59-921B6E7081AD}"/>
              </a:ext>
            </a:extLst>
          </p:cNvPr>
          <p:cNvPicPr>
            <a:picLocks noChangeAspect="1"/>
          </p:cNvPicPr>
          <p:nvPr/>
        </p:nvPicPr>
        <p:blipFill>
          <a:blip r:embed="rId3"/>
          <a:stretch>
            <a:fillRect/>
          </a:stretch>
        </p:blipFill>
        <p:spPr>
          <a:xfrm>
            <a:off x="8521831" y="2007314"/>
            <a:ext cx="3670169" cy="2603053"/>
          </a:xfrm>
          <a:prstGeom prst="rect">
            <a:avLst/>
          </a:prstGeom>
        </p:spPr>
      </p:pic>
      <p:pic>
        <p:nvPicPr>
          <p:cNvPr id="3" name="图片 2">
            <a:extLst>
              <a:ext uri="{FF2B5EF4-FFF2-40B4-BE49-F238E27FC236}">
                <a16:creationId xmlns:a16="http://schemas.microsoft.com/office/drawing/2014/main" id="{93B0E027-A5B8-4821-B5C5-65A70D12E750}"/>
              </a:ext>
            </a:extLst>
          </p:cNvPr>
          <p:cNvPicPr>
            <a:picLocks noChangeAspect="1"/>
          </p:cNvPicPr>
          <p:nvPr/>
        </p:nvPicPr>
        <p:blipFill>
          <a:blip r:embed="rId4"/>
          <a:stretch>
            <a:fillRect/>
          </a:stretch>
        </p:blipFill>
        <p:spPr>
          <a:xfrm>
            <a:off x="6039439" y="4214441"/>
            <a:ext cx="2366963" cy="2371182"/>
          </a:xfrm>
          <a:prstGeom prst="rect">
            <a:avLst/>
          </a:prstGeom>
        </p:spPr>
      </p:pic>
    </p:spTree>
    <p:extLst>
      <p:ext uri="{BB962C8B-B14F-4D97-AF65-F5344CB8AC3E}">
        <p14:creationId xmlns:p14="http://schemas.microsoft.com/office/powerpoint/2010/main" val="105082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典型球队</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 name="直接连接符 2">
            <a:extLst>
              <a:ext uri="{FF2B5EF4-FFF2-40B4-BE49-F238E27FC236}">
                <a16:creationId xmlns:a16="http://schemas.microsoft.com/office/drawing/2014/main" id="{72483304-5FCE-4E42-A1AC-72C6B4F39F07}"/>
              </a:ext>
            </a:extLst>
          </p:cNvPr>
          <p:cNvCxnSpPr/>
          <p:nvPr/>
        </p:nvCxnSpPr>
        <p:spPr bwMode="auto">
          <a:xfrm>
            <a:off x="5872899" y="1168924"/>
            <a:ext cx="0" cy="4760536"/>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 name="文本框 5">
            <a:extLst>
              <a:ext uri="{FF2B5EF4-FFF2-40B4-BE49-F238E27FC236}">
                <a16:creationId xmlns:a16="http://schemas.microsoft.com/office/drawing/2014/main" id="{3A811B79-8B38-4848-9A99-0EFBE0FC1E39}"/>
              </a:ext>
            </a:extLst>
          </p:cNvPr>
          <p:cNvSpPr txBox="1"/>
          <p:nvPr/>
        </p:nvSpPr>
        <p:spPr>
          <a:xfrm>
            <a:off x="639451" y="1021235"/>
            <a:ext cx="5101474" cy="4708981"/>
          </a:xfrm>
          <a:prstGeom prst="rect">
            <a:avLst/>
          </a:prstGeom>
          <a:noFill/>
        </p:spPr>
        <p:txBody>
          <a:bodyPr wrap="square" rtlCol="0">
            <a:spAutoFit/>
          </a:bodyPr>
          <a:lstStyle/>
          <a:p>
            <a:pPr algn="ct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洛杉矶公羊队</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ctr"/>
            <a:r>
              <a:rPr lang="zh-CN" altLang="en-US" dirty="0">
                <a:ea typeface="等线" panose="02010600030101010101" pitchFamily="2" charset="-122"/>
                <a:cs typeface="Times New Roman" panose="02020603050405020304" pitchFamily="18" charset="0"/>
              </a:rPr>
              <a:t>加利佛尼亚州洛杉矶郡英格尔伍德</a:t>
            </a:r>
            <a:endParaRPr lang="en-US" altLang="zh-CN" dirty="0">
              <a:ea typeface="等线" panose="02010600030101010101" pitchFamily="2" charset="-122"/>
              <a:cs typeface="Times New Roman" panose="02020603050405020304" pitchFamily="18" charset="0"/>
            </a:endParaRPr>
          </a:p>
          <a:p>
            <a:pPr algn="ctr"/>
            <a:endParaRPr lang="en-US" altLang="zh-CN" dirty="0">
              <a:ea typeface="等线" panose="02010600030101010101" pitchFamily="2" charset="-122"/>
              <a:cs typeface="Times New Roman" panose="02020603050405020304" pitchFamily="18" charset="0"/>
            </a:endParaRPr>
          </a:p>
          <a:p>
            <a:pPr algn="ctr"/>
            <a:r>
              <a:rPr lang="zh-CN" altLang="en-US" dirty="0">
                <a:ea typeface="等线" panose="02010600030101010101" pitchFamily="2" charset="-122"/>
                <a:cs typeface="Times New Roman" panose="02020603050405020304" pitchFamily="18" charset="0"/>
              </a:rPr>
              <a:t>老板</a:t>
            </a:r>
            <a:r>
              <a:rPr lang="en-US" altLang="zh-CN" sz="1800" dirty="0">
                <a:solidFill>
                  <a:srgbClr val="333333"/>
                </a:solidFill>
                <a:effectLst/>
                <a:latin typeface="等线" panose="02010600030101010101" pitchFamily="2" charset="-122"/>
                <a:cs typeface="Times New Roman" panose="02020603050405020304" pitchFamily="18" charset="0"/>
              </a:rPr>
              <a:t>Stan Kroenke </a:t>
            </a:r>
            <a:r>
              <a:rPr lang="zh-CN" altLang="en-US" sz="1800" dirty="0">
                <a:solidFill>
                  <a:srgbClr val="333333"/>
                </a:solidFill>
                <a:effectLst/>
                <a:latin typeface="等线" panose="02010600030101010101" pitchFamily="2" charset="-122"/>
                <a:cs typeface="Times New Roman" panose="02020603050405020304" pitchFamily="18" charset="0"/>
              </a:rPr>
              <a:t>追逐利润最大化</a:t>
            </a:r>
            <a:endParaRPr lang="en-US" altLang="zh-CN" sz="1800" dirty="0">
              <a:solidFill>
                <a:srgbClr val="333333"/>
              </a:solidFill>
              <a:effectLst/>
              <a:latin typeface="等线" panose="02010600030101010101" pitchFamily="2" charset="-122"/>
              <a:cs typeface="Times New Roman" panose="02020603050405020304" pitchFamily="18" charset="0"/>
            </a:endParaRPr>
          </a:p>
          <a:p>
            <a:pPr algn="ctr"/>
            <a:endPar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lgn="ctr"/>
            <a:r>
              <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rPr>
              <a:t>2022</a:t>
            </a:r>
            <a:r>
              <a:rPr lang="zh-CN" altLang="en-US" dirty="0">
                <a:solidFill>
                  <a:srgbClr val="333333"/>
                </a:solidFill>
                <a:latin typeface="等线" panose="02010600030101010101" pitchFamily="2" charset="-122"/>
                <a:ea typeface="等线" panose="02010600030101010101" pitchFamily="2" charset="-122"/>
                <a:cs typeface="Times New Roman" panose="02020603050405020304" pitchFamily="18" charset="0"/>
              </a:rPr>
              <a:t>年球队估值</a:t>
            </a:r>
            <a:r>
              <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rPr>
              <a:t>48</a:t>
            </a:r>
            <a:r>
              <a:rPr lang="zh-CN" altLang="en-US" dirty="0">
                <a:solidFill>
                  <a:srgbClr val="333333"/>
                </a:solidFill>
                <a:latin typeface="等线" panose="02010600030101010101" pitchFamily="2" charset="-122"/>
                <a:ea typeface="等线" panose="02010600030101010101" pitchFamily="2" charset="-122"/>
                <a:cs typeface="Times New Roman" panose="02020603050405020304" pitchFamily="18" charset="0"/>
              </a:rPr>
              <a:t>亿美元</a:t>
            </a:r>
            <a:endPar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lgn="ctr"/>
            <a:endParaRPr lang="en-US" altLang="zh-CN" sz="1800" dirty="0">
              <a:solidFill>
                <a:srgbClr val="333333"/>
              </a:solidFill>
              <a:effectLst/>
              <a:ea typeface="等线" panose="02010600030101010101" pitchFamily="2" charset="-122"/>
              <a:cs typeface="Times New Roman" panose="02020603050405020304" pitchFamily="18" charset="0"/>
            </a:endParaRPr>
          </a:p>
          <a:p>
            <a:pPr algn="ctr"/>
            <a:r>
              <a:rPr lang="zh-CN" altLang="zh-CN" sz="1800" dirty="0">
                <a:solidFill>
                  <a:srgbClr val="333333"/>
                </a:solidFill>
                <a:effectLst/>
                <a:ea typeface="等线" panose="02010600030101010101" pitchFamily="2" charset="-122"/>
                <a:cs typeface="Times New Roman" panose="02020603050405020304" pitchFamily="18" charset="0"/>
              </a:rPr>
              <a:t>排名联盟第</a:t>
            </a:r>
            <a:r>
              <a:rPr lang="en-US" altLang="zh-CN" sz="1800" dirty="0">
                <a:solidFill>
                  <a:srgbClr val="333333"/>
                </a:solidFill>
                <a:effectLst/>
                <a:ea typeface="等线" panose="02010600030101010101" pitchFamily="2" charset="-122"/>
                <a:cs typeface="Times New Roman" panose="02020603050405020304" pitchFamily="18" charset="0"/>
              </a:rPr>
              <a:t>4</a:t>
            </a:r>
            <a:endPar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lgn="ctr"/>
            <a:endParaRPr lang="en-US" altLang="zh-CN" dirty="0">
              <a:solidFill>
                <a:srgbClr val="333333"/>
              </a:solidFill>
              <a:latin typeface="等线" panose="02010600030101010101" pitchFamily="2" charset="-122"/>
              <a:ea typeface="等线" panose="02010600030101010101" pitchFamily="2" charset="-122"/>
              <a:cs typeface="Times New Roman" panose="02020603050405020304" pitchFamily="18" charset="0"/>
            </a:endParaRPr>
          </a:p>
          <a:p>
            <a:pPr algn="ctr"/>
            <a:r>
              <a:rPr lang="zh-CN" altLang="en-US" sz="1800" dirty="0">
                <a:solidFill>
                  <a:srgbClr val="333333"/>
                </a:solidFill>
                <a:effectLst/>
                <a:latin typeface="等线" panose="02010600030101010101" pitchFamily="2" charset="-122"/>
                <a:cs typeface="Times New Roman" panose="02020603050405020304" pitchFamily="18" charset="0"/>
              </a:rPr>
              <a:t>斥资</a:t>
            </a:r>
            <a:r>
              <a:rPr lang="en-US" altLang="zh-CN" sz="1800" dirty="0">
                <a:solidFill>
                  <a:srgbClr val="333333"/>
                </a:solidFill>
                <a:effectLst/>
                <a:latin typeface="等线" panose="02010600030101010101" pitchFamily="2" charset="-122"/>
                <a:cs typeface="Times New Roman" panose="02020603050405020304" pitchFamily="18" charset="0"/>
              </a:rPr>
              <a:t>50</a:t>
            </a:r>
            <a:r>
              <a:rPr lang="zh-CN" altLang="en-US" sz="1800" dirty="0">
                <a:solidFill>
                  <a:srgbClr val="333333"/>
                </a:solidFill>
                <a:effectLst/>
                <a:latin typeface="等线" panose="02010600030101010101" pitchFamily="2" charset="-122"/>
                <a:cs typeface="Times New Roman" panose="02020603050405020304" pitchFamily="18" charset="0"/>
              </a:rPr>
              <a:t>亿美元左右建高科技体育馆</a:t>
            </a:r>
            <a:r>
              <a:rPr lang="en-US" altLang="zh-CN" sz="1800" dirty="0" err="1">
                <a:solidFill>
                  <a:srgbClr val="333333"/>
                </a:solidFill>
                <a:effectLst/>
                <a:latin typeface="等线" panose="02010600030101010101" pitchFamily="2" charset="-122"/>
                <a:cs typeface="Times New Roman" panose="02020603050405020304" pitchFamily="18" charset="0"/>
              </a:rPr>
              <a:t>SoFi</a:t>
            </a:r>
            <a:endParaRPr lang="en-US" altLang="zh-CN" sz="1800" dirty="0">
              <a:solidFill>
                <a:srgbClr val="333333"/>
              </a:solidFill>
              <a:effectLst/>
              <a:latin typeface="等线" panose="02010600030101010101" pitchFamily="2" charset="-122"/>
              <a:cs typeface="Times New Roman" panose="02020603050405020304" pitchFamily="18" charset="0"/>
            </a:endParaRPr>
          </a:p>
          <a:p>
            <a:pPr algn="ctr"/>
            <a:r>
              <a:rPr lang="en-US" altLang="zh-CN" sz="1800" dirty="0">
                <a:solidFill>
                  <a:srgbClr val="333333"/>
                </a:solidFill>
                <a:effectLst/>
                <a:latin typeface="等线" panose="02010600030101010101" pitchFamily="2" charset="-122"/>
                <a:cs typeface="Times New Roman" panose="02020603050405020304" pitchFamily="18" charset="0"/>
              </a:rPr>
              <a:t>80000</a:t>
            </a:r>
            <a:r>
              <a:rPr lang="zh-CN" altLang="zh-CN" sz="1800" dirty="0">
                <a:solidFill>
                  <a:srgbClr val="333333"/>
                </a:solidFill>
                <a:effectLst/>
                <a:ea typeface="等线" panose="02010600030101010101" pitchFamily="2" charset="-122"/>
                <a:cs typeface="Times New Roman" panose="02020603050405020304" pitchFamily="18" charset="0"/>
              </a:rPr>
              <a:t>座位的体育场</a:t>
            </a:r>
            <a:r>
              <a:rPr lang="en-US" altLang="zh-CN" sz="1800" dirty="0">
                <a:solidFill>
                  <a:srgbClr val="333333"/>
                </a:solidFill>
                <a:effectLst/>
                <a:ea typeface="等线" panose="02010600030101010101" pitchFamily="2" charset="-122"/>
                <a:cs typeface="Times New Roman" panose="02020603050405020304" pitchFamily="18" charset="0"/>
              </a:rPr>
              <a:t>&amp;6000</a:t>
            </a:r>
            <a:r>
              <a:rPr lang="zh-CN" altLang="zh-CN" sz="1800" dirty="0">
                <a:solidFill>
                  <a:srgbClr val="333333"/>
                </a:solidFill>
                <a:effectLst/>
                <a:ea typeface="等线" panose="02010600030101010101" pitchFamily="2" charset="-122"/>
                <a:cs typeface="Times New Roman" panose="02020603050405020304" pitchFamily="18" charset="0"/>
              </a:rPr>
              <a:t>座位的表演场地</a:t>
            </a:r>
            <a:r>
              <a:rPr lang="en-US" altLang="zh-CN" sz="1800" dirty="0">
                <a:solidFill>
                  <a:srgbClr val="333333"/>
                </a:solidFill>
                <a:effectLst/>
                <a:ea typeface="等线" panose="02010600030101010101" pitchFamily="2" charset="-122"/>
                <a:cs typeface="Times New Roman" panose="02020603050405020304" pitchFamily="18" charset="0"/>
              </a:rPr>
              <a:t>89</a:t>
            </a:r>
            <a:r>
              <a:rPr lang="zh-CN" altLang="zh-CN" sz="1800" dirty="0">
                <a:solidFill>
                  <a:srgbClr val="333333"/>
                </a:solidFill>
                <a:effectLst/>
                <a:ea typeface="等线" panose="02010600030101010101" pitchFamily="2" charset="-122"/>
                <a:cs typeface="Times New Roman" panose="02020603050405020304" pitchFamily="18" charset="0"/>
              </a:rPr>
              <a:t>万平方英尺的零售店</a:t>
            </a:r>
            <a:r>
              <a:rPr lang="en-US" altLang="zh-CN" sz="1800" dirty="0">
                <a:solidFill>
                  <a:srgbClr val="333333"/>
                </a:solidFill>
                <a:effectLst/>
                <a:ea typeface="等线" panose="02010600030101010101" pitchFamily="2" charset="-122"/>
                <a:cs typeface="Times New Roman" panose="02020603050405020304" pitchFamily="18" charset="0"/>
              </a:rPr>
              <a:t>&amp;78</a:t>
            </a:r>
            <a:r>
              <a:rPr lang="zh-CN" altLang="zh-CN" sz="1800" dirty="0">
                <a:solidFill>
                  <a:srgbClr val="333333"/>
                </a:solidFill>
                <a:effectLst/>
                <a:ea typeface="等线" panose="02010600030101010101" pitchFamily="2" charset="-122"/>
                <a:cs typeface="Times New Roman" panose="02020603050405020304" pitchFamily="18" charset="0"/>
              </a:rPr>
              <a:t>万平方英尺的办公空间</a:t>
            </a:r>
            <a:endParaRPr lang="en-US" altLang="zh-CN" sz="1800" dirty="0">
              <a:solidFill>
                <a:srgbClr val="333333"/>
              </a:solidFill>
              <a:effectLst/>
              <a:ea typeface="等线" panose="02010600030101010101" pitchFamily="2" charset="-122"/>
              <a:cs typeface="Times New Roman" panose="02020603050405020304" pitchFamily="18" charset="0"/>
            </a:endParaRPr>
          </a:p>
          <a:p>
            <a:pPr algn="ctr"/>
            <a:endParaRPr lang="en-US" altLang="zh-CN" dirty="0">
              <a:ea typeface="等线" panose="02010600030101010101" pitchFamily="2" charset="-122"/>
              <a:cs typeface="Times New Roman" panose="02020603050405020304" pitchFamily="18" charset="0"/>
            </a:endParaRPr>
          </a:p>
          <a:p>
            <a:pPr algn="ctr"/>
            <a:r>
              <a:rPr lang="zh-CN" altLang="zh-CN" sz="1800" dirty="0">
                <a:solidFill>
                  <a:srgbClr val="333333"/>
                </a:solidFill>
                <a:effectLst/>
                <a:ea typeface="等线" panose="02010600030101010101" pitchFamily="2" charset="-122"/>
                <a:cs typeface="Times New Roman" panose="02020603050405020304" pitchFamily="18" charset="0"/>
              </a:rPr>
              <a:t>洛杉矶地区本身就是超级碗的重要“票仓”</a:t>
            </a:r>
            <a:r>
              <a:rPr lang="zh-CN" altLang="en-US" sz="1800" dirty="0">
                <a:solidFill>
                  <a:srgbClr val="333333"/>
                </a:solidFill>
                <a:effectLst/>
                <a:ea typeface="等线" panose="02010600030101010101" pitchFamily="2" charset="-122"/>
                <a:cs typeface="Times New Roman" panose="02020603050405020304" pitchFamily="18" charset="0"/>
              </a:rPr>
              <a:t>，订单数占</a:t>
            </a:r>
            <a:r>
              <a:rPr lang="en-US" altLang="zh-CN" sz="1800" dirty="0">
                <a:solidFill>
                  <a:srgbClr val="333333"/>
                </a:solidFill>
                <a:effectLst/>
                <a:ea typeface="等线" panose="02010600030101010101" pitchFamily="2" charset="-122"/>
                <a:cs typeface="Times New Roman" panose="02020603050405020304" pitchFamily="18" charset="0"/>
              </a:rPr>
              <a:t>28%</a:t>
            </a:r>
            <a:endParaRPr lang="en-US" altLang="zh-CN" dirty="0">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829AD9E1-10D7-437C-A2E0-9E2C181EC6B9}"/>
              </a:ext>
            </a:extLst>
          </p:cNvPr>
          <p:cNvSpPr txBox="1"/>
          <p:nvPr/>
        </p:nvSpPr>
        <p:spPr>
          <a:xfrm>
            <a:off x="6777872" y="1021235"/>
            <a:ext cx="5101474" cy="2215991"/>
          </a:xfrm>
          <a:prstGeom prst="rect">
            <a:avLst/>
          </a:prstGeom>
          <a:noFill/>
        </p:spPr>
        <p:txBody>
          <a:bodyPr wrap="square" rtlCol="0">
            <a:spAutoFit/>
          </a:bodyPr>
          <a:lstStyle/>
          <a:p>
            <a:pPr algn="ctr"/>
            <a:r>
              <a:rPr lang="zh-CN" altLang="en-US" sz="2400" b="1" kern="100" dirty="0">
                <a:effectLst/>
                <a:latin typeface="等线" panose="02010600030101010101" pitchFamily="2" charset="-122"/>
                <a:ea typeface="等线" panose="02010600030101010101" pitchFamily="2" charset="-122"/>
                <a:cs typeface="Times New Roman" panose="02020603050405020304" pitchFamily="18" charset="0"/>
              </a:rPr>
              <a:t>辛辛那提猛虎队</a:t>
            </a:r>
            <a:endPar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ctr"/>
            <a:r>
              <a:rPr lang="zh-CN" altLang="en-US" dirty="0">
                <a:ea typeface="等线" panose="02010600030101010101" pitchFamily="2" charset="-122"/>
                <a:cs typeface="Times New Roman" panose="02020603050405020304" pitchFamily="18" charset="0"/>
              </a:rPr>
              <a:t>俄亥俄州辛辛那提</a:t>
            </a:r>
            <a:endParaRPr lang="en-US" altLang="zh-CN" dirty="0">
              <a:ea typeface="等线" panose="02010600030101010101" pitchFamily="2" charset="-122"/>
              <a:cs typeface="Times New Roman" panose="02020603050405020304" pitchFamily="18" charset="0"/>
            </a:endParaRPr>
          </a:p>
          <a:p>
            <a:pPr algn="ctr"/>
            <a:endParaRPr lang="en-US" altLang="zh-CN" dirty="0">
              <a:ea typeface="等线" panose="02010600030101010101" pitchFamily="2" charset="-122"/>
              <a:cs typeface="Times New Roman" panose="02020603050405020304" pitchFamily="18" charset="0"/>
            </a:endParaRPr>
          </a:p>
          <a:p>
            <a:pPr algn="ctr"/>
            <a:r>
              <a:rPr lang="en-US" altLang="zh-CN" sz="1800" dirty="0">
                <a:solidFill>
                  <a:srgbClr val="333333"/>
                </a:solidFill>
                <a:effectLst/>
                <a:ea typeface="等线" panose="02010600030101010101" pitchFamily="2" charset="-122"/>
                <a:cs typeface="Times New Roman" panose="02020603050405020304" pitchFamily="18" charset="0"/>
              </a:rPr>
              <a:t>2022</a:t>
            </a:r>
            <a:r>
              <a:rPr lang="zh-CN" altLang="en-US" sz="1800" dirty="0">
                <a:solidFill>
                  <a:srgbClr val="333333"/>
                </a:solidFill>
                <a:effectLst/>
                <a:ea typeface="等线" panose="02010600030101010101" pitchFamily="2" charset="-122"/>
                <a:cs typeface="Times New Roman" panose="02020603050405020304" pitchFamily="18" charset="0"/>
              </a:rPr>
              <a:t>年</a:t>
            </a:r>
            <a:r>
              <a:rPr lang="zh-CN" altLang="en-US" dirty="0">
                <a:solidFill>
                  <a:srgbClr val="333333"/>
                </a:solidFill>
                <a:ea typeface="等线" panose="02010600030101010101" pitchFamily="2" charset="-122"/>
                <a:cs typeface="Times New Roman" panose="02020603050405020304" pitchFamily="18" charset="0"/>
              </a:rPr>
              <a:t>球队</a:t>
            </a:r>
            <a:r>
              <a:rPr lang="zh-CN" altLang="zh-CN" sz="1800" dirty="0">
                <a:solidFill>
                  <a:srgbClr val="333333"/>
                </a:solidFill>
                <a:effectLst/>
                <a:ea typeface="等线" panose="02010600030101010101" pitchFamily="2" charset="-122"/>
                <a:cs typeface="Times New Roman" panose="02020603050405020304" pitchFamily="18" charset="0"/>
              </a:rPr>
              <a:t>估值</a:t>
            </a:r>
            <a:r>
              <a:rPr lang="en-US" altLang="zh-CN" sz="1800" dirty="0">
                <a:solidFill>
                  <a:srgbClr val="333333"/>
                </a:solidFill>
                <a:effectLst/>
                <a:ea typeface="等线" panose="02010600030101010101" pitchFamily="2" charset="-122"/>
                <a:cs typeface="Times New Roman" panose="02020603050405020304" pitchFamily="18" charset="0"/>
              </a:rPr>
              <a:t>22.75</a:t>
            </a:r>
            <a:r>
              <a:rPr lang="zh-CN" altLang="zh-CN" sz="1800" dirty="0">
                <a:solidFill>
                  <a:srgbClr val="333333"/>
                </a:solidFill>
                <a:effectLst/>
                <a:ea typeface="等线" panose="02010600030101010101" pitchFamily="2" charset="-122"/>
                <a:cs typeface="Times New Roman" panose="02020603050405020304" pitchFamily="18" charset="0"/>
              </a:rPr>
              <a:t>亿美元</a:t>
            </a:r>
            <a:endParaRPr lang="en-US" altLang="zh-CN" sz="1800" dirty="0">
              <a:solidFill>
                <a:srgbClr val="333333"/>
              </a:solidFill>
              <a:effectLst/>
              <a:ea typeface="等线" panose="02010600030101010101" pitchFamily="2" charset="-122"/>
              <a:cs typeface="Times New Roman" panose="02020603050405020304" pitchFamily="18" charset="0"/>
            </a:endParaRPr>
          </a:p>
          <a:p>
            <a:pPr algn="ctr"/>
            <a:endParaRPr lang="en-US" altLang="zh-CN" sz="1800" dirty="0">
              <a:solidFill>
                <a:srgbClr val="333333"/>
              </a:solidFill>
              <a:effectLst/>
              <a:ea typeface="等线" panose="02010600030101010101" pitchFamily="2" charset="-122"/>
              <a:cs typeface="Times New Roman" panose="02020603050405020304" pitchFamily="18" charset="0"/>
            </a:endParaRPr>
          </a:p>
          <a:p>
            <a:pPr algn="ctr"/>
            <a:r>
              <a:rPr lang="zh-CN" altLang="zh-CN" sz="1800" dirty="0">
                <a:solidFill>
                  <a:srgbClr val="333333"/>
                </a:solidFill>
                <a:effectLst/>
                <a:ea typeface="等线" panose="02010600030101010101" pitchFamily="2" charset="-122"/>
                <a:cs typeface="Times New Roman" panose="02020603050405020304" pitchFamily="18" charset="0"/>
              </a:rPr>
              <a:t>排名</a:t>
            </a:r>
            <a:r>
              <a:rPr lang="zh-CN" altLang="en-US" sz="1800" dirty="0">
                <a:solidFill>
                  <a:srgbClr val="333333"/>
                </a:solidFill>
                <a:effectLst/>
                <a:ea typeface="等线" panose="02010600030101010101" pitchFamily="2" charset="-122"/>
                <a:cs typeface="Times New Roman" panose="02020603050405020304" pitchFamily="18" charset="0"/>
              </a:rPr>
              <a:t>联盟</a:t>
            </a:r>
            <a:r>
              <a:rPr lang="zh-CN" altLang="zh-CN" sz="1800" dirty="0">
                <a:solidFill>
                  <a:srgbClr val="333333"/>
                </a:solidFill>
                <a:effectLst/>
                <a:ea typeface="等线" panose="02010600030101010101" pitchFamily="2" charset="-122"/>
                <a:cs typeface="Times New Roman" panose="02020603050405020304" pitchFamily="18" charset="0"/>
              </a:rPr>
              <a:t>第</a:t>
            </a:r>
            <a:r>
              <a:rPr lang="en-US" altLang="zh-CN" sz="1800" dirty="0">
                <a:solidFill>
                  <a:srgbClr val="333333"/>
                </a:solidFill>
                <a:effectLst/>
                <a:ea typeface="等线" panose="02010600030101010101" pitchFamily="2" charset="-122"/>
                <a:cs typeface="Times New Roman" panose="02020603050405020304" pitchFamily="18" charset="0"/>
              </a:rPr>
              <a:t>31</a:t>
            </a:r>
            <a:endParaRPr lang="en-US" altLang="zh-CN" dirty="0">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A5E37F2-A108-45DF-90EE-0229DBE0C016}"/>
              </a:ext>
            </a:extLst>
          </p:cNvPr>
          <p:cNvPicPr>
            <a:picLocks noChangeAspect="1"/>
          </p:cNvPicPr>
          <p:nvPr/>
        </p:nvPicPr>
        <p:blipFill>
          <a:blip r:embed="rId2"/>
          <a:stretch>
            <a:fillRect/>
          </a:stretch>
        </p:blipFill>
        <p:spPr>
          <a:xfrm>
            <a:off x="8031498" y="3620774"/>
            <a:ext cx="2577534" cy="2970577"/>
          </a:xfrm>
          <a:prstGeom prst="rect">
            <a:avLst/>
          </a:prstGeom>
        </p:spPr>
      </p:pic>
      <p:pic>
        <p:nvPicPr>
          <p:cNvPr id="9" name="图片 8">
            <a:extLst>
              <a:ext uri="{FF2B5EF4-FFF2-40B4-BE49-F238E27FC236}">
                <a16:creationId xmlns:a16="http://schemas.microsoft.com/office/drawing/2014/main" id="{D0F93AEE-4B86-4549-9683-21894F5CBC50}"/>
              </a:ext>
            </a:extLst>
          </p:cNvPr>
          <p:cNvPicPr>
            <a:picLocks noChangeAspect="1"/>
          </p:cNvPicPr>
          <p:nvPr/>
        </p:nvPicPr>
        <p:blipFill>
          <a:blip r:embed="rId3"/>
          <a:stretch>
            <a:fillRect/>
          </a:stretch>
        </p:blipFill>
        <p:spPr>
          <a:xfrm>
            <a:off x="1667780" y="5661489"/>
            <a:ext cx="2851677" cy="1272251"/>
          </a:xfrm>
          <a:prstGeom prst="rect">
            <a:avLst/>
          </a:prstGeom>
        </p:spPr>
      </p:pic>
    </p:spTree>
    <p:extLst>
      <p:ext uri="{BB962C8B-B14F-4D97-AF65-F5344CB8AC3E}">
        <p14:creationId xmlns:p14="http://schemas.microsoft.com/office/powerpoint/2010/main" val="92492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现存问题</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 name="文本框 3">
            <a:extLst>
              <a:ext uri="{FF2B5EF4-FFF2-40B4-BE49-F238E27FC236}">
                <a16:creationId xmlns:a16="http://schemas.microsoft.com/office/drawing/2014/main" id="{4C6CEA3D-CA43-4C33-9151-C9F1A8FF16BC}"/>
              </a:ext>
            </a:extLst>
          </p:cNvPr>
          <p:cNvSpPr txBox="1"/>
          <p:nvPr/>
        </p:nvSpPr>
        <p:spPr>
          <a:xfrm>
            <a:off x="2692137" y="1081579"/>
            <a:ext cx="6807725" cy="4113947"/>
          </a:xfrm>
          <a:prstGeom prst="rect">
            <a:avLst/>
          </a:prstGeom>
          <a:noFill/>
        </p:spPr>
        <p:txBody>
          <a:bodyPr wrap="square" rtlCol="0">
            <a:spAutoFit/>
          </a:bodyPr>
          <a:lstStyle/>
          <a:p>
            <a:r>
              <a:rPr lang="en-US" altLang="zh-CN" sz="3000" b="1" dirty="0">
                <a:latin typeface="黑体" panose="02010609060101010101" pitchFamily="49" charset="-122"/>
                <a:ea typeface="黑体" panose="02010609060101010101" pitchFamily="49" charset="-122"/>
                <a:cs typeface="宋体" panose="02010600030101010101" pitchFamily="2" charset="-122"/>
              </a:rPr>
              <a:t>·</a:t>
            </a:r>
            <a:r>
              <a:rPr lang="zh-CN" altLang="en-US" sz="3000" b="1" dirty="0">
                <a:effectLst/>
                <a:latin typeface="黑体" panose="02010609060101010101" pitchFamily="49" charset="-122"/>
                <a:ea typeface="黑体" panose="02010609060101010101" pitchFamily="49" charset="-122"/>
                <a:cs typeface="宋体" panose="02010600030101010101" pitchFamily="2" charset="-122"/>
              </a:rPr>
              <a:t>安全问题</a:t>
            </a:r>
            <a:endParaRPr lang="en-US" altLang="zh-CN" sz="3000" b="1" dirty="0">
              <a:effectLst/>
              <a:latin typeface="黑体" panose="02010609060101010101" pitchFamily="49" charset="-122"/>
              <a:ea typeface="黑体" panose="02010609060101010101" pitchFamily="49" charset="-122"/>
              <a:cs typeface="宋体" panose="02010600030101010101" pitchFamily="2" charset="-122"/>
            </a:endParaRPr>
          </a:p>
          <a:p>
            <a:endParaRPr lang="en-US" altLang="zh-CN" sz="1800" dirty="0">
              <a:effectLst/>
              <a:ea typeface="等线" panose="02010600030101010101" pitchFamily="2" charset="-122"/>
              <a:cs typeface="Times New Roman" panose="02020603050405020304" pitchFamily="18" charset="0"/>
            </a:endParaRPr>
          </a:p>
          <a:p>
            <a:pPr>
              <a:spcBef>
                <a:spcPts val="1000"/>
              </a:spcBef>
            </a:pPr>
            <a:r>
              <a:rPr lang="zh-CN" altLang="zh-CN" sz="1800" dirty="0">
                <a:effectLst/>
                <a:ea typeface="等线" panose="02010600030101010101" pitchFamily="2" charset="-122"/>
                <a:cs typeface="Times New Roman" panose="02020603050405020304" pitchFamily="18" charset="0"/>
              </a:rPr>
              <a:t>球员安全</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脑损伤</a:t>
            </a:r>
            <a:r>
              <a:rPr lang="en-US" altLang="zh-CN" sz="1800" dirty="0">
                <a:effectLst/>
                <a:ea typeface="等线" panose="02010600030101010101" pitchFamily="2" charset="-122"/>
                <a:cs typeface="Times New Roman" panose="02020603050405020304" pitchFamily="18" charset="0"/>
              </a:rPr>
              <a:t>  </a:t>
            </a:r>
            <a:r>
              <a:rPr lang="zh-CN" altLang="zh-CN" sz="1800" dirty="0">
                <a:effectLst/>
                <a:ea typeface="等线" panose="02010600030101010101" pitchFamily="2" charset="-122"/>
                <a:cs typeface="Times New Roman" panose="02020603050405020304" pitchFamily="18" charset="0"/>
              </a:rPr>
              <a:t>慢性创伤性脑病</a:t>
            </a:r>
            <a:endParaRPr lang="en-US" altLang="zh-CN" dirty="0">
              <a:ea typeface="等线" panose="02010600030101010101" pitchFamily="2" charset="-122"/>
              <a:cs typeface="Times New Roman" panose="02020603050405020304" pitchFamily="18" charset="0"/>
            </a:endParaRPr>
          </a:p>
          <a:p>
            <a:pPr>
              <a:spcBef>
                <a:spcPts val="1000"/>
              </a:spcBef>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在耗资数亿美元用以赔偿和科学研究之后，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联盟试图将对慢性创伤性脑病患者及其家属的责任降到最低。这却为患者及其家属带来了挥之不去的伤害。</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spcBef>
                <a:spcPts val="1000"/>
              </a:spcBef>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2017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月份，</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NFL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与球员工会达成了一项和解协议。联盟将拿出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6.83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亿美元赔偿给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万多名被告。退役球员们的代理律师估计，未来会有越来越多的受害者加入到被告名单中，最终的赔偿金额有可能达到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亿美元。</a:t>
            </a:r>
          </a:p>
          <a:p>
            <a:pPr>
              <a:spcBef>
                <a:spcPts val="1000"/>
              </a:spcBef>
            </a:pPr>
            <a:r>
              <a:rPr lang="zh-CN" altLang="zh-CN" sz="1800" dirty="0">
                <a:effectLst/>
                <a:ea typeface="等线" panose="02010600030101010101" pitchFamily="2" charset="-122"/>
                <a:cs typeface="Times New Roman" panose="02020603050405020304" pitchFamily="18" charset="0"/>
              </a:rPr>
              <a:t>过去十年，</a:t>
            </a:r>
            <a:r>
              <a:rPr lang="en-US" altLang="zh-CN" sz="1800" dirty="0">
                <a:effectLst/>
                <a:ea typeface="等线" panose="02010600030101010101" pitchFamily="2" charset="-122"/>
                <a:cs typeface="Times New Roman" panose="02020603050405020304" pitchFamily="18" charset="0"/>
              </a:rPr>
              <a:t>NFL</a:t>
            </a:r>
            <a:r>
              <a:rPr lang="zh-CN" altLang="zh-CN" sz="1800" dirty="0">
                <a:effectLst/>
                <a:ea typeface="等线" panose="02010600030101010101" pitchFamily="2" charset="-122"/>
                <a:cs typeface="Times New Roman" panose="02020603050405020304" pitchFamily="18" charset="0"/>
              </a:rPr>
              <a:t>联盟已经修正了超过</a:t>
            </a:r>
            <a:r>
              <a:rPr lang="en-US" altLang="zh-CN" sz="1800" dirty="0">
                <a:effectLst/>
                <a:ea typeface="等线" panose="02010600030101010101" pitchFamily="2" charset="-122"/>
                <a:cs typeface="Times New Roman" panose="02020603050405020304" pitchFamily="18" charset="0"/>
              </a:rPr>
              <a:t>50</a:t>
            </a:r>
            <a:r>
              <a:rPr lang="zh-CN" altLang="zh-CN" sz="1800" dirty="0">
                <a:effectLst/>
                <a:ea typeface="等线" panose="02010600030101010101" pitchFamily="2" charset="-122"/>
                <a:cs typeface="Times New Roman" panose="02020603050405020304" pitchFamily="18" charset="0"/>
              </a:rPr>
              <a:t>条与安全有关的条例。在所有职业联盟中，大家通过信息共享，对脑震荡保持了高度警惕。</a:t>
            </a:r>
            <a:endParaRPr lang="en-US" altLang="zh-CN" sz="1800" b="1" dirty="0">
              <a:effectLst/>
              <a:ea typeface="宋体" panose="02010600030101010101" pitchFamily="2" charset="-122"/>
              <a:cs typeface="宋体" panose="02010600030101010101" pitchFamily="2" charset="-122"/>
            </a:endParaRPr>
          </a:p>
        </p:txBody>
      </p:sp>
      <p:pic>
        <p:nvPicPr>
          <p:cNvPr id="3" name="图片 2">
            <a:extLst>
              <a:ext uri="{FF2B5EF4-FFF2-40B4-BE49-F238E27FC236}">
                <a16:creationId xmlns:a16="http://schemas.microsoft.com/office/drawing/2014/main" id="{B1D5A980-C854-45D3-A5AB-CC257B4A582E}"/>
              </a:ext>
            </a:extLst>
          </p:cNvPr>
          <p:cNvPicPr>
            <a:picLocks noChangeAspect="1"/>
          </p:cNvPicPr>
          <p:nvPr/>
        </p:nvPicPr>
        <p:blipFill>
          <a:blip r:embed="rId2"/>
          <a:stretch>
            <a:fillRect/>
          </a:stretch>
        </p:blipFill>
        <p:spPr>
          <a:xfrm>
            <a:off x="7927941" y="229500"/>
            <a:ext cx="3694031" cy="2091310"/>
          </a:xfrm>
          <a:prstGeom prst="rect">
            <a:avLst/>
          </a:prstGeom>
        </p:spPr>
      </p:pic>
    </p:spTree>
    <p:extLst>
      <p:ext uri="{BB962C8B-B14F-4D97-AF65-F5344CB8AC3E}">
        <p14:creationId xmlns:p14="http://schemas.microsoft.com/office/powerpoint/2010/main" val="2998160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455839" y="347185"/>
            <a:ext cx="46822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现存问题</a:t>
            </a:r>
            <a:endParaRPr lang="zh-CN" altLang="en-US" sz="25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392113"/>
            <a:ext cx="290286" cy="463550"/>
          </a:xfrm>
          <a:prstGeom prst="rect">
            <a:avLst/>
          </a:prstGeom>
          <a:solidFill>
            <a:srgbClr val="9A0000"/>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5">
            <a:extLst>
              <a:ext uri="{FF2B5EF4-FFF2-40B4-BE49-F238E27FC236}">
                <a16:creationId xmlns:a16="http://schemas.microsoft.com/office/drawing/2014/main" id="{9C87E17C-BCAF-4B79-AA64-0471C5C7F809}"/>
              </a:ext>
            </a:extLst>
          </p:cNvPr>
          <p:cNvSpPr txBox="1"/>
          <p:nvPr/>
        </p:nvSpPr>
        <p:spPr>
          <a:xfrm>
            <a:off x="2692137" y="1372026"/>
            <a:ext cx="6807725" cy="3154710"/>
          </a:xfrm>
          <a:prstGeom prst="rect">
            <a:avLst/>
          </a:prstGeom>
          <a:noFill/>
        </p:spPr>
        <p:txBody>
          <a:bodyPr wrap="square" rtlCol="0">
            <a:spAutoFit/>
          </a:bodyPr>
          <a:lstStyle/>
          <a:p>
            <a:r>
              <a:rPr lang="en-US" altLang="zh-CN" sz="3000" b="1" dirty="0">
                <a:latin typeface="黑体" panose="02010609060101010101" pitchFamily="49" charset="-122"/>
                <a:ea typeface="黑体" panose="02010609060101010101" pitchFamily="49" charset="-122"/>
                <a:cs typeface="宋体" panose="02010600030101010101" pitchFamily="2" charset="-122"/>
              </a:rPr>
              <a:t>·</a:t>
            </a:r>
            <a:r>
              <a:rPr lang="zh-CN" altLang="en-US" sz="3000" b="1" dirty="0">
                <a:effectLst/>
                <a:latin typeface="黑体" panose="02010609060101010101" pitchFamily="49" charset="-122"/>
                <a:ea typeface="黑体" panose="02010609060101010101" pitchFamily="49" charset="-122"/>
                <a:cs typeface="宋体" panose="02010600030101010101" pitchFamily="2" charset="-122"/>
              </a:rPr>
              <a:t>后备人才问题</a:t>
            </a:r>
            <a:endParaRPr lang="en-US" altLang="zh-CN" sz="3000" b="1" dirty="0">
              <a:effectLst/>
              <a:latin typeface="黑体" panose="02010609060101010101" pitchFamily="49" charset="-122"/>
              <a:ea typeface="黑体" panose="02010609060101010101" pitchFamily="49" charset="-122"/>
              <a:cs typeface="宋体" panose="02010600030101010101" pitchFamily="2" charset="-122"/>
            </a:endParaRPr>
          </a:p>
          <a:p>
            <a:endParaRPr lang="en-US" altLang="zh-CN" sz="1800" dirty="0">
              <a:effectLst/>
              <a:ea typeface="等线" panose="02010600030101010101" pitchFamily="2" charset="-122"/>
              <a:cs typeface="Times New Roman" panose="02020603050405020304" pitchFamily="18" charset="0"/>
            </a:endParaRPr>
          </a:p>
          <a:p>
            <a:pPr>
              <a:spcBef>
                <a:spcPts val="1000"/>
              </a:spcBef>
            </a:pPr>
            <a:r>
              <a:rPr lang="en-US" altLang="zh-CN" sz="1800" dirty="0">
                <a:effectLst/>
                <a:latin typeface="等线" panose="02010600030101010101" pitchFamily="2" charset="-122"/>
                <a:cs typeface="Times New Roman" panose="02020603050405020304" pitchFamily="18" charset="0"/>
              </a:rPr>
              <a:t>2019</a:t>
            </a:r>
            <a:r>
              <a:rPr lang="zh-CN" altLang="zh-CN" sz="1800" dirty="0">
                <a:effectLst/>
                <a:ea typeface="等线" panose="02010600030101010101" pitchFamily="2" charset="-122"/>
                <a:cs typeface="Times New Roman" panose="02020603050405020304" pitchFamily="18" charset="0"/>
              </a:rPr>
              <a:t>年美国国家高中联合会发布了年度调查显示，</a:t>
            </a:r>
            <a:r>
              <a:rPr lang="en-US" altLang="zh-CN" sz="1800" dirty="0">
                <a:effectLst/>
                <a:ea typeface="等线" panose="02010600030101010101" pitchFamily="2" charset="-122"/>
                <a:cs typeface="Times New Roman" panose="02020603050405020304" pitchFamily="18" charset="0"/>
              </a:rPr>
              <a:t>11</a:t>
            </a:r>
            <a:r>
              <a:rPr lang="zh-CN" altLang="zh-CN" sz="1800" dirty="0">
                <a:effectLst/>
                <a:ea typeface="等线" panose="02010600030101010101" pitchFamily="2" charset="-122"/>
                <a:cs typeface="Times New Roman" panose="02020603050405020304" pitchFamily="18" charset="0"/>
              </a:rPr>
              <a:t>人橄榄球的参与率连续五个月下降，参与人口下降了</a:t>
            </a:r>
            <a:r>
              <a:rPr lang="en-US" altLang="zh-CN" sz="1800" dirty="0">
                <a:effectLst/>
                <a:ea typeface="等线" panose="02010600030101010101" pitchFamily="2" charset="-122"/>
                <a:cs typeface="Times New Roman" panose="02020603050405020304" pitchFamily="18" charset="0"/>
              </a:rPr>
              <a:t>30829</a:t>
            </a:r>
            <a:r>
              <a:rPr lang="zh-CN" altLang="zh-CN" sz="1800" dirty="0">
                <a:effectLst/>
                <a:ea typeface="等线" panose="02010600030101010101" pitchFamily="2" charset="-122"/>
                <a:cs typeface="Times New Roman" panose="02020603050405020304" pitchFamily="18" charset="0"/>
              </a:rPr>
              <a:t>人，降至</a:t>
            </a:r>
            <a:r>
              <a:rPr lang="en-US" altLang="zh-CN" sz="1800" dirty="0">
                <a:effectLst/>
                <a:ea typeface="等线" panose="02010600030101010101" pitchFamily="2" charset="-122"/>
                <a:cs typeface="Times New Roman" panose="02020603050405020304" pitchFamily="18" charset="0"/>
              </a:rPr>
              <a:t>1006013</a:t>
            </a:r>
            <a:r>
              <a:rPr lang="zh-CN" altLang="zh-CN" sz="1800" dirty="0">
                <a:effectLst/>
                <a:ea typeface="等线" panose="02010600030101010101" pitchFamily="2" charset="-122"/>
                <a:cs typeface="Times New Roman" panose="02020603050405020304" pitchFamily="18" charset="0"/>
              </a:rPr>
              <a:t>人。这是自</a:t>
            </a:r>
            <a:r>
              <a:rPr lang="en-US" altLang="zh-CN" sz="1800" dirty="0">
                <a:effectLst/>
                <a:ea typeface="等线" panose="02010600030101010101" pitchFamily="2" charset="-122"/>
                <a:cs typeface="Times New Roman" panose="02020603050405020304" pitchFamily="18" charset="0"/>
              </a:rPr>
              <a:t>1999/2000</a:t>
            </a:r>
            <a:r>
              <a:rPr lang="zh-CN" altLang="zh-CN" sz="1800" dirty="0">
                <a:effectLst/>
                <a:ea typeface="等线" panose="02010600030101010101" pitchFamily="2" charset="-122"/>
                <a:cs typeface="Times New Roman" panose="02020603050405020304" pitchFamily="18" charset="0"/>
              </a:rPr>
              <a:t>年以来，美国橄榄球参与人数的最低值。</a:t>
            </a:r>
            <a:endParaRPr lang="en-US" altLang="zh-CN" sz="1800" dirty="0">
              <a:effectLst/>
              <a:ea typeface="等线" panose="02010600030101010101" pitchFamily="2" charset="-122"/>
              <a:cs typeface="Times New Roman" panose="02020603050405020304" pitchFamily="18" charset="0"/>
            </a:endParaRPr>
          </a:p>
          <a:p>
            <a:pPr>
              <a:spcBef>
                <a:spcPts val="1000"/>
              </a:spcBef>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最常被提及的原因是脑震荡的频发，以及存在其他严重伤害的风险。也有观点指出，现在参与多项运动的学生在锐减，他们有更多选择，面临更多诱惑。</a:t>
            </a:r>
          </a:p>
          <a:p>
            <a:pPr>
              <a:spcBef>
                <a:spcPts val="1000"/>
              </a:spcBef>
            </a:pPr>
            <a:r>
              <a:rPr lang="zh-CN" altLang="en-US" kern="100" dirty="0">
                <a:latin typeface="等线" panose="02010600030101010101" pitchFamily="2" charset="-122"/>
                <a:ea typeface="等线" panose="02010600030101010101" pitchFamily="2" charset="-122"/>
                <a:cs typeface="Times New Roman" panose="02020603050405020304" pitchFamily="18" charset="0"/>
              </a:rPr>
              <a:t>腰旗橄榄球  </a:t>
            </a:r>
            <a:r>
              <a:rPr lang="en-US" altLang="zh-CN" kern="100" dirty="0">
                <a:latin typeface="等线" panose="02010600030101010101" pitchFamily="2" charset="-122"/>
                <a:ea typeface="等线" panose="02010600030101010101" pitchFamily="2" charset="-122"/>
                <a:cs typeface="Times New Roman" panose="02020603050405020304" pitchFamily="18" charset="0"/>
              </a:rPr>
              <a:t>7</a:t>
            </a:r>
            <a:r>
              <a:rPr lang="zh-CN" altLang="en-US" kern="100" dirty="0">
                <a:latin typeface="等线" panose="02010600030101010101" pitchFamily="2" charset="-122"/>
                <a:ea typeface="等线" panose="02010600030101010101" pitchFamily="2" charset="-122"/>
                <a:cs typeface="Times New Roman" panose="02020603050405020304" pitchFamily="18" charset="0"/>
              </a:rPr>
              <a:t>人橄榄球</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9089903-CF94-4BFD-AB8F-B96592E25490}"/>
              </a:ext>
            </a:extLst>
          </p:cNvPr>
          <p:cNvPicPr>
            <a:picLocks noChangeAspect="1"/>
          </p:cNvPicPr>
          <p:nvPr/>
        </p:nvPicPr>
        <p:blipFill>
          <a:blip r:embed="rId2"/>
          <a:stretch>
            <a:fillRect/>
          </a:stretch>
        </p:blipFill>
        <p:spPr>
          <a:xfrm>
            <a:off x="6523348" y="4099959"/>
            <a:ext cx="3643999" cy="2425010"/>
          </a:xfrm>
          <a:prstGeom prst="rect">
            <a:avLst/>
          </a:prstGeom>
        </p:spPr>
      </p:pic>
    </p:spTree>
    <p:extLst>
      <p:ext uri="{BB962C8B-B14F-4D97-AF65-F5344CB8AC3E}">
        <p14:creationId xmlns:p14="http://schemas.microsoft.com/office/powerpoint/2010/main" val="1588581361"/>
      </p:ext>
    </p:extLst>
  </p:cSld>
  <p:clrMapOvr>
    <a:masterClrMapping/>
  </p:clrMapOvr>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1226</Words>
  <Application>Microsoft Office PowerPoint</Application>
  <PresentationFormat>宽屏</PresentationFormat>
  <Paragraphs>99</Paragraphs>
  <Slides>12</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等线</vt:lpstr>
      <vt:lpstr>黑体</vt:lpstr>
      <vt:lpstr>微软雅黑</vt:lpstr>
      <vt:lpstr>Arial</vt:lpstr>
      <vt:lpstr>Bahnschrift</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Xie Shuyan</cp:lastModifiedBy>
  <cp:revision>35</cp:revision>
  <dcterms:created xsi:type="dcterms:W3CDTF">2015-07-17T02:38:00Z</dcterms:created>
  <dcterms:modified xsi:type="dcterms:W3CDTF">2022-04-27T05:30:27Z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C37BADD58AFF45B1A1E0E4B08E756757</vt:lpwstr>
  </property>
</Properties>
</file>